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66" r:id="rId2"/>
    <p:sldId id="274" r:id="rId3"/>
    <p:sldId id="286" r:id="rId4"/>
    <p:sldId id="281" r:id="rId5"/>
    <p:sldId id="283" r:id="rId6"/>
    <p:sldId id="282" r:id="rId7"/>
    <p:sldId id="289" r:id="rId8"/>
    <p:sldId id="284" r:id="rId9"/>
    <p:sldId id="290" r:id="rId10"/>
    <p:sldId id="291" r:id="rId11"/>
    <p:sldId id="293" r:id="rId12"/>
    <p:sldId id="294" r:id="rId13"/>
    <p:sldId id="29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90" autoAdjust="0"/>
  </p:normalViewPr>
  <p:slideViewPr>
    <p:cSldViewPr>
      <p:cViewPr>
        <p:scale>
          <a:sx n="57" d="100"/>
          <a:sy n="57" d="100"/>
        </p:scale>
        <p:origin x="-1518" y="-10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70AD8D5-8E30-47F7-B3D6-9E2654B20B8A}" type="datetimeFigureOut">
              <a:rPr lang="en-US" smtClean="0"/>
              <a:pPr/>
              <a:t>03/24/2011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32C5A8C-8E0F-4149-94C0-FB74872D23F6}" type="slidenum">
              <a:rPr lang="en-US" smtClean="0"/>
              <a:pPr/>
              <a:t>‹#›</a:t>
            </a:fld>
            <a:endParaRPr lang="en-US" dirty="0"/>
          </a:p>
        </p:txBody>
      </p:sp>
    </p:spTree>
    <p:extLst>
      <p:ext uri="{BB962C8B-B14F-4D97-AF65-F5344CB8AC3E}">
        <p14:creationId xmlns="" xmlns:p14="http://schemas.microsoft.com/office/powerpoint/2010/main" val="2230774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C3F8576-F9DD-4C8B-92DC-0B2775955534}" type="datetimeFigureOut">
              <a:rPr lang="en-US" smtClean="0"/>
              <a:pPr/>
              <a:t>03/24/2011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7817FF5-0503-44EB-A687-1AD51E8FDEDD}" type="slidenum">
              <a:rPr lang="en-US" smtClean="0"/>
              <a:pPr/>
              <a:t>‹#›</a:t>
            </a:fld>
            <a:endParaRPr lang="en-US" dirty="0"/>
          </a:p>
        </p:txBody>
      </p:sp>
    </p:spTree>
    <p:extLst>
      <p:ext uri="{BB962C8B-B14F-4D97-AF65-F5344CB8AC3E}">
        <p14:creationId xmlns="" xmlns:p14="http://schemas.microsoft.com/office/powerpoint/2010/main" val="226869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817FF5-0503-44EB-A687-1AD51E8FDEDD}"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817FF5-0503-44EB-A687-1AD51E8FDED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Mixing zones are given as an alternative as well, but this would only be available if TN and TP concentrations in the water body were below the proposed criteria.  In many cases, such as existing TMDLs this is not true.  Also, for many natural water bodies, this is not true.</a:t>
            </a:r>
            <a:endParaRPr lang="en-US" sz="2000" dirty="0"/>
          </a:p>
        </p:txBody>
      </p:sp>
      <p:sp>
        <p:nvSpPr>
          <p:cNvPr id="4" name="Slide Number Placeholder 3"/>
          <p:cNvSpPr>
            <a:spLocks noGrp="1"/>
          </p:cNvSpPr>
          <p:nvPr>
            <p:ph type="sldNum" sz="quarter" idx="10"/>
          </p:nvPr>
        </p:nvSpPr>
        <p:spPr/>
        <p:txBody>
          <a:bodyPr/>
          <a:lstStyle/>
          <a:p>
            <a:fld id="{A7817FF5-0503-44EB-A687-1AD51E8FDEDD}" type="slidenum">
              <a:rPr lang="en-US" smtClean="0"/>
              <a:pPr/>
              <a:t>3</a:t>
            </a:fld>
            <a:endParaRPr lang="en-US" dirty="0"/>
          </a:p>
        </p:txBody>
      </p:sp>
    </p:spTree>
    <p:extLst>
      <p:ext uri="{BB962C8B-B14F-4D97-AF65-F5344CB8AC3E}">
        <p14:creationId xmlns="" xmlns:p14="http://schemas.microsoft.com/office/powerpoint/2010/main" val="1577101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817FF5-0503-44EB-A687-1AD51E8FDED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89DBB8C-6320-4D86-B476-AA960C383625}" type="datetimeFigureOut">
              <a:rPr lang="en-US" smtClean="0"/>
              <a:pPr/>
              <a:t>03/24/2011</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2F243F8-D6BD-45AC-946D-4986B91779F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F243F8-D6BD-45AC-946D-4986B91779F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89DBB8C-6320-4D86-B476-AA960C383625}" type="datetimeFigureOut">
              <a:rPr lang="en-US" smtClean="0"/>
              <a:pPr/>
              <a:t>03/24/2011</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C2F243F8-D6BD-45AC-946D-4986B91779F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2F243F8-D6BD-45AC-946D-4986B91779F4}"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2F243F8-D6BD-45AC-946D-4986B91779F4}"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89DBB8C-6320-4D86-B476-AA960C383625}" type="datetimeFigureOut">
              <a:rPr lang="en-US" smtClean="0"/>
              <a:pPr/>
              <a:t>03/24/2011</a:t>
            </a:fld>
            <a:endParaRPr lang="en-US" dirty="0"/>
          </a:p>
        </p:txBody>
      </p:sp>
      <p:sp>
        <p:nvSpPr>
          <p:cNvPr id="10" name="Slide Number Placeholder 9"/>
          <p:cNvSpPr>
            <a:spLocks noGrp="1"/>
          </p:cNvSpPr>
          <p:nvPr>
            <p:ph type="sldNum" sz="quarter" idx="16"/>
          </p:nvPr>
        </p:nvSpPr>
        <p:spPr/>
        <p:txBody>
          <a:bodyPr rtlCol="0"/>
          <a:lstStyle/>
          <a:p>
            <a:fld id="{C2F243F8-D6BD-45AC-946D-4986B91779F4}"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89DBB8C-6320-4D86-B476-AA960C383625}" type="datetimeFigureOut">
              <a:rPr lang="en-US" smtClean="0"/>
              <a:pPr/>
              <a:t>03/24/2011</a:t>
            </a:fld>
            <a:endParaRPr lang="en-US" dirty="0"/>
          </a:p>
        </p:txBody>
      </p:sp>
      <p:sp>
        <p:nvSpPr>
          <p:cNvPr id="12" name="Slide Number Placeholder 11"/>
          <p:cNvSpPr>
            <a:spLocks noGrp="1"/>
          </p:cNvSpPr>
          <p:nvPr>
            <p:ph type="sldNum" sz="quarter" idx="16"/>
          </p:nvPr>
        </p:nvSpPr>
        <p:spPr/>
        <p:txBody>
          <a:bodyPr rtlCol="0"/>
          <a:lstStyle/>
          <a:p>
            <a:fld id="{C2F243F8-D6BD-45AC-946D-4986B91779F4}"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2F243F8-D6BD-45AC-946D-4986B91779F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2F243F8-D6BD-45AC-946D-4986B91779F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9DBB8C-6320-4D86-B476-AA960C383625}" type="datetimeFigureOut">
              <a:rPr lang="en-US" smtClean="0"/>
              <a:pPr/>
              <a:t>03/24/2011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2F243F8-D6BD-45AC-946D-4986B91779F4}"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389DBB8C-6320-4D86-B476-AA960C383625}" type="datetimeFigureOut">
              <a:rPr lang="en-US" smtClean="0"/>
              <a:pPr/>
              <a:t>03/24/2011</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2F243F8-D6BD-45AC-946D-4986B91779F4}"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89DBB8C-6320-4D86-B476-AA960C383625}" type="datetimeFigureOut">
              <a:rPr lang="en-US" smtClean="0"/>
              <a:pPr/>
              <a:t>03/24/2011</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2F243F8-D6BD-45AC-946D-4986B91779F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84784"/>
            <a:ext cx="8155632" cy="2520280"/>
          </a:xfrm>
        </p:spPr>
        <p:txBody>
          <a:bodyPr>
            <a:normAutofit fontScale="90000"/>
          </a:bodyPr>
          <a:lstStyle/>
          <a:p>
            <a:r>
              <a:rPr lang="en-US" sz="3600" i="1" dirty="0" smtClean="0"/>
              <a:t>NNC Utility perspective:</a:t>
            </a:r>
            <a:br>
              <a:rPr lang="en-US" sz="3600" i="1" dirty="0" smtClean="0"/>
            </a:br>
            <a:r>
              <a:rPr lang="en-US" sz="3600" i="1" dirty="0" smtClean="0"/>
              <a:t>compliance alternatives;</a:t>
            </a:r>
            <a:br>
              <a:rPr lang="en-US" sz="3600" i="1" dirty="0" smtClean="0"/>
            </a:br>
            <a:r>
              <a:rPr lang="en-US" sz="3600" i="1" dirty="0" smtClean="0"/>
              <a:t>Technology Choices;</a:t>
            </a:r>
            <a:br>
              <a:rPr lang="en-US" sz="3600" i="1" dirty="0" smtClean="0"/>
            </a:br>
            <a:r>
              <a:rPr lang="en-US" sz="3600" i="1" dirty="0" smtClean="0"/>
              <a:t>Utility Customer Impacts…</a:t>
            </a:r>
            <a:br>
              <a:rPr lang="en-US" sz="3600" i="1" dirty="0" smtClean="0"/>
            </a:br>
            <a:r>
              <a:rPr lang="en-US" sz="3600" i="1" dirty="0" smtClean="0"/>
              <a:t>from EPA’s Numeric Nutrient Criteria</a:t>
            </a:r>
            <a:endParaRPr lang="en-US" sz="3600" dirty="0"/>
          </a:p>
        </p:txBody>
      </p:sp>
      <p:sp>
        <p:nvSpPr>
          <p:cNvPr id="4" name="Subtitle 3"/>
          <p:cNvSpPr>
            <a:spLocks noGrp="1"/>
          </p:cNvSpPr>
          <p:nvPr>
            <p:ph type="subTitle" idx="1"/>
          </p:nvPr>
        </p:nvSpPr>
        <p:spPr>
          <a:xfrm>
            <a:off x="899592" y="4365104"/>
            <a:ext cx="7416824" cy="1273696"/>
          </a:xfrm>
        </p:spPr>
        <p:txBody>
          <a:bodyPr>
            <a:normAutofit fontScale="92500" lnSpcReduction="10000"/>
          </a:bodyPr>
          <a:lstStyle/>
          <a:p>
            <a:r>
              <a:rPr lang="en-US" dirty="0" smtClean="0"/>
              <a:t>Ed Cordova, PE</a:t>
            </a:r>
          </a:p>
          <a:p>
            <a:r>
              <a:rPr lang="en-US" dirty="0" smtClean="0"/>
              <a:t>JEA</a:t>
            </a:r>
          </a:p>
          <a:p>
            <a:r>
              <a:rPr lang="en-US" dirty="0" smtClean="0"/>
              <a:t>Environmental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Potential Impacts to Muni Stormwater</a:t>
            </a:r>
            <a:endParaRPr lang="en-US" dirty="0"/>
          </a:p>
        </p:txBody>
      </p:sp>
      <p:sp>
        <p:nvSpPr>
          <p:cNvPr id="8" name="Content Placeholder 7"/>
          <p:cNvSpPr>
            <a:spLocks noGrp="1"/>
          </p:cNvSpPr>
          <p:nvPr>
            <p:ph sz="quarter" idx="1"/>
          </p:nvPr>
        </p:nvSpPr>
        <p:spPr/>
        <p:txBody>
          <a:bodyPr>
            <a:normAutofit fontScale="92500" lnSpcReduction="10000"/>
          </a:bodyPr>
          <a:lstStyle/>
          <a:p>
            <a:r>
              <a:rPr lang="en-US" dirty="0"/>
              <a:t>Surface water cleanup is much more expensive </a:t>
            </a:r>
            <a:r>
              <a:rPr lang="en-US" dirty="0" smtClean="0"/>
              <a:t>than true point sources per pound removed.  (dilute, not closed system … )</a:t>
            </a:r>
            <a:endParaRPr lang="en-US" dirty="0"/>
          </a:p>
          <a:p>
            <a:r>
              <a:rPr lang="en-US" dirty="0"/>
              <a:t>While MS4s have historically been asked to comply to the MEP standard, two things are changing that now.  </a:t>
            </a:r>
            <a:endParaRPr lang="en-US" dirty="0" smtClean="0"/>
          </a:p>
          <a:p>
            <a:pPr lvl="1"/>
            <a:r>
              <a:rPr lang="en-US" dirty="0" smtClean="0"/>
              <a:t>Giattina</a:t>
            </a:r>
            <a:r>
              <a:rPr lang="en-US" dirty="0" smtClean="0"/>
              <a:t> </a:t>
            </a:r>
            <a:r>
              <a:rPr lang="en-US" dirty="0"/>
              <a:t>letter to the states of April 2010, asking for more clear and measurable conditions in permits.  </a:t>
            </a:r>
          </a:p>
          <a:p>
            <a:pPr lvl="1"/>
            <a:r>
              <a:rPr lang="en-US" dirty="0" smtClean="0"/>
              <a:t>EPA’s apparent strategy </a:t>
            </a:r>
            <a:r>
              <a:rPr lang="en-US" dirty="0"/>
              <a:t>to move away from BMPs in MS4s to numeric criteria. </a:t>
            </a:r>
            <a:endParaRPr lang="en-US" dirty="0" smtClean="0"/>
          </a:p>
          <a:p>
            <a:r>
              <a:rPr lang="en-US" dirty="0" smtClean="0"/>
              <a:t>EPA’s displacement of TMDL approach with NNC takes away water quality credit trading tool</a:t>
            </a:r>
            <a:endParaRPr lang="en-US" dirty="0"/>
          </a:p>
          <a:p>
            <a:endParaRPr lang="en-US" dirty="0"/>
          </a:p>
        </p:txBody>
      </p:sp>
    </p:spTree>
    <p:extLst>
      <p:ext uri="{BB962C8B-B14F-4D97-AF65-F5344CB8AC3E}">
        <p14:creationId xmlns="" xmlns:p14="http://schemas.microsoft.com/office/powerpoint/2010/main" val="3529076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lega</a:t>
            </a:r>
            <a:r>
              <a:rPr lang="en-US" dirty="0" smtClean="0"/>
              <a:t>l / Legislative Efforts</a:t>
            </a: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US" sz="3200" dirty="0" smtClean="0"/>
              <a:t>Numerous Lawsuits Challenging</a:t>
            </a:r>
          </a:p>
          <a:p>
            <a:pPr lvl="1"/>
            <a:r>
              <a:rPr lang="en-US" sz="2800" dirty="0" smtClean="0"/>
              <a:t>Original Need Determination that brought this to Florida</a:t>
            </a:r>
          </a:p>
          <a:p>
            <a:pPr lvl="1"/>
            <a:r>
              <a:rPr lang="en-US" sz="2800" dirty="0" smtClean="0"/>
              <a:t>Underlying Science of </a:t>
            </a:r>
            <a:r>
              <a:rPr lang="en-US" sz="2800" dirty="0" smtClean="0"/>
              <a:t>Standards</a:t>
            </a:r>
            <a:r>
              <a:rPr lang="en-US" sz="3200" dirty="0" smtClean="0"/>
              <a:t> </a:t>
            </a:r>
          </a:p>
          <a:p>
            <a:pPr lvl="0"/>
            <a:r>
              <a:rPr lang="en-US" sz="3200" dirty="0" smtClean="0"/>
              <a:t>Numerous regulated interests have repeatedly engaged DEP through the comment process</a:t>
            </a:r>
          </a:p>
          <a:p>
            <a:pPr lvl="1"/>
            <a:r>
              <a:rPr lang="en-US" sz="2800" dirty="0" smtClean="0"/>
              <a:t>Unity of message from a broad group (cities/counties/utilities/</a:t>
            </a:r>
            <a:r>
              <a:rPr lang="en-US" sz="2800" dirty="0" smtClean="0"/>
              <a:t>ag</a:t>
            </a:r>
            <a:r>
              <a:rPr lang="en-US" sz="2800" dirty="0" smtClean="0"/>
              <a:t>/</a:t>
            </a:r>
            <a:r>
              <a:rPr lang="en-US" sz="2800" dirty="0" smtClean="0"/>
              <a:t>reg</a:t>
            </a:r>
            <a:r>
              <a:rPr lang="en-US" sz="2800" dirty="0" smtClean="0"/>
              <a:t> industry)</a:t>
            </a:r>
          </a:p>
          <a:p>
            <a:pPr lvl="1"/>
            <a:r>
              <a:rPr lang="en-US" sz="2800" dirty="0" smtClean="0"/>
              <a:t>Very little of commentary was taken into final freshwater rule</a:t>
            </a:r>
          </a:p>
          <a:p>
            <a:pPr lvl="0"/>
            <a:r>
              <a:rPr lang="en-US" sz="3200" dirty="0" smtClean="0"/>
              <a:t>Florida Delegation Has Appealed to EPA</a:t>
            </a:r>
          </a:p>
          <a:p>
            <a:pPr lvl="1"/>
            <a:r>
              <a:rPr lang="en-US" sz="2800" dirty="0" smtClean="0"/>
              <a:t>To take more time to … </a:t>
            </a:r>
          </a:p>
          <a:p>
            <a:pPr lvl="2"/>
            <a:r>
              <a:rPr lang="en-US" sz="2400" dirty="0" smtClean="0"/>
              <a:t>Review / Revise poorly derived criteria</a:t>
            </a:r>
          </a:p>
          <a:p>
            <a:pPr lvl="2"/>
            <a:r>
              <a:rPr lang="en-US" sz="2400" dirty="0" smtClean="0"/>
              <a:t>Do an independent peer review</a:t>
            </a:r>
          </a:p>
          <a:p>
            <a:pPr lvl="2"/>
            <a:r>
              <a:rPr lang="en-US" sz="2400" dirty="0" smtClean="0"/>
              <a:t>Commission an independent cost analysis  (EPA says 130M, Others say Billions)</a:t>
            </a:r>
          </a:p>
          <a:p>
            <a:pPr lvl="1"/>
            <a:r>
              <a:rPr lang="en-US" sz="2800" dirty="0" smtClean="0"/>
              <a:t>Latest  - Letter from Dem Senator Bill Nelson urging </a:t>
            </a:r>
            <a:r>
              <a:rPr lang="en-US" sz="2800" dirty="0" smtClean="0"/>
              <a:t>last 2 items above</a:t>
            </a:r>
            <a:endParaRPr lang="en-US" sz="28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legal / Legislative </a:t>
            </a:r>
            <a:r>
              <a:rPr lang="en-US" dirty="0" smtClean="0"/>
              <a:t>Efforts</a:t>
            </a:r>
            <a:br>
              <a:rPr lang="en-US" dirty="0" smtClean="0"/>
            </a:br>
            <a:r>
              <a:rPr lang="en-US" dirty="0" smtClean="0"/>
              <a:t>(Cont.)</a:t>
            </a:r>
            <a:endParaRPr lang="en-US" dirty="0"/>
          </a:p>
        </p:txBody>
      </p:sp>
      <p:sp>
        <p:nvSpPr>
          <p:cNvPr id="3" name="Content Placeholder 2"/>
          <p:cNvSpPr>
            <a:spLocks noGrp="1"/>
          </p:cNvSpPr>
          <p:nvPr>
            <p:ph sz="quarter" idx="1"/>
          </p:nvPr>
        </p:nvSpPr>
        <p:spPr/>
        <p:txBody>
          <a:bodyPr>
            <a:normAutofit fontScale="85000" lnSpcReduction="20000"/>
          </a:bodyPr>
          <a:lstStyle/>
          <a:p>
            <a:pPr lvl="0"/>
            <a:r>
              <a:rPr lang="en-US" sz="3200" dirty="0" smtClean="0"/>
              <a:t>Florida Governor and Cabinet firmly aligned against EPA’s actions</a:t>
            </a:r>
          </a:p>
          <a:p>
            <a:pPr lvl="1"/>
            <a:r>
              <a:rPr lang="en-US" sz="2800" dirty="0" smtClean="0"/>
              <a:t>Have pledged to vigorously oppose</a:t>
            </a:r>
          </a:p>
          <a:p>
            <a:pPr lvl="1"/>
            <a:r>
              <a:rPr lang="en-US" sz="2800" dirty="0" smtClean="0"/>
              <a:t>Dept. of Ag and Attorney General participating in suits against EPA</a:t>
            </a:r>
          </a:p>
          <a:p>
            <a:pPr lvl="0"/>
            <a:r>
              <a:rPr lang="en-US" sz="3200" dirty="0" smtClean="0"/>
              <a:t>Florida Legislature Engaged</a:t>
            </a:r>
          </a:p>
          <a:p>
            <a:pPr lvl="1"/>
            <a:r>
              <a:rPr lang="en-US" sz="2800" dirty="0" smtClean="0"/>
              <a:t>HB 239 Passed Committee Last Week and will be deliberated</a:t>
            </a:r>
          </a:p>
          <a:p>
            <a:pPr lvl="1"/>
            <a:r>
              <a:rPr lang="en-US" sz="2800" dirty="0" smtClean="0"/>
              <a:t>Requires DEP to NOT IMPLEMENT EPAs criteria in Florida until thoroughly vetted</a:t>
            </a:r>
          </a:p>
          <a:p>
            <a:pPr lvl="1"/>
            <a:r>
              <a:rPr lang="en-US" sz="2800" dirty="0" smtClean="0"/>
              <a:t>Requires DEP to submit to EPA FL TMDLs for consideration as SSACs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Likely Industrial Pretreatment Program Implications</a:t>
            </a:r>
            <a:endParaRPr lang="en-US" dirty="0"/>
          </a:p>
        </p:txBody>
      </p:sp>
      <p:sp>
        <p:nvSpPr>
          <p:cNvPr id="3" name="Content Placeholder 2"/>
          <p:cNvSpPr>
            <a:spLocks noGrp="1"/>
          </p:cNvSpPr>
          <p:nvPr>
            <p:ph sz="quarter" idx="1"/>
          </p:nvPr>
        </p:nvSpPr>
        <p:spPr/>
        <p:txBody>
          <a:bodyPr/>
          <a:lstStyle/>
          <a:p>
            <a:r>
              <a:rPr lang="en-US" dirty="0" smtClean="0"/>
              <a:t>Changes to your program from:</a:t>
            </a:r>
          </a:p>
          <a:p>
            <a:pPr lvl="1"/>
            <a:r>
              <a:rPr lang="en-US" dirty="0" smtClean="0"/>
              <a:t>Exemption/Waiver = No Change</a:t>
            </a:r>
          </a:p>
          <a:p>
            <a:pPr lvl="1"/>
            <a:r>
              <a:rPr lang="en-US" dirty="0" smtClean="0"/>
              <a:t>100% Reuse = No Change</a:t>
            </a:r>
          </a:p>
          <a:p>
            <a:pPr lvl="1"/>
            <a:r>
              <a:rPr lang="en-US" dirty="0" smtClean="0"/>
              <a:t>Treatment = </a:t>
            </a:r>
            <a:r>
              <a:rPr lang="en-US" dirty="0" smtClean="0"/>
              <a:t>Eval</a:t>
            </a:r>
            <a:r>
              <a:rPr lang="en-US" dirty="0" smtClean="0"/>
              <a:t> of Nutrient Local Limits (protect </a:t>
            </a:r>
            <a:r>
              <a:rPr lang="en-US" dirty="0" smtClean="0"/>
              <a:t>wwtp</a:t>
            </a:r>
            <a:r>
              <a:rPr lang="en-US" dirty="0" smtClean="0"/>
              <a:t>)</a:t>
            </a:r>
          </a:p>
          <a:p>
            <a:pPr lvl="1">
              <a:buNone/>
            </a:pPr>
            <a:r>
              <a:rPr lang="en-US" dirty="0" smtClean="0"/>
              <a:t>			   = </a:t>
            </a:r>
            <a:r>
              <a:rPr lang="en-US" dirty="0" smtClean="0"/>
              <a:t>Eval</a:t>
            </a:r>
            <a:r>
              <a:rPr lang="en-US" dirty="0" smtClean="0"/>
              <a:t> of surcharge limits (recoup costs)</a:t>
            </a:r>
          </a:p>
          <a:p>
            <a:pPr lvl="1"/>
            <a:endParaRPr lang="en-US" dirty="0" smtClean="0"/>
          </a:p>
          <a:p>
            <a:pPr lvl="2"/>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Outline</a:t>
            </a:r>
            <a:endParaRPr lang="en-US" b="1" dirty="0"/>
          </a:p>
        </p:txBody>
      </p:sp>
      <p:sp>
        <p:nvSpPr>
          <p:cNvPr id="3" name="Content Placeholder 2"/>
          <p:cNvSpPr>
            <a:spLocks noGrp="1"/>
          </p:cNvSpPr>
          <p:nvPr>
            <p:ph sz="quarter" idx="1"/>
          </p:nvPr>
        </p:nvSpPr>
        <p:spPr/>
        <p:txBody>
          <a:bodyPr>
            <a:normAutofit/>
          </a:bodyPr>
          <a:lstStyle/>
          <a:p>
            <a:r>
              <a:rPr lang="en-US" sz="3200" dirty="0" smtClean="0"/>
              <a:t>Compliance Alternatives</a:t>
            </a:r>
          </a:p>
          <a:p>
            <a:r>
              <a:rPr lang="en-US" sz="3200" dirty="0" smtClean="0"/>
              <a:t>Technology Choices to Meet Criteria</a:t>
            </a:r>
          </a:p>
          <a:p>
            <a:r>
              <a:rPr lang="en-US" sz="3200" dirty="0" smtClean="0"/>
              <a:t>Utility Customer Impacts</a:t>
            </a:r>
          </a:p>
          <a:p>
            <a:r>
              <a:rPr lang="en-US" sz="3200" dirty="0"/>
              <a:t>Concerns of Utilities and Their Commentary to </a:t>
            </a:r>
            <a:r>
              <a:rPr lang="en-US" sz="3200" dirty="0" smtClean="0"/>
              <a:t>EPA</a:t>
            </a:r>
          </a:p>
          <a:p>
            <a:r>
              <a:rPr lang="en-US" sz="3200" dirty="0" smtClean="0"/>
              <a:t>Current Legal and Legislative Efforts</a:t>
            </a:r>
            <a:endParaRPr lang="en-US" sz="3200" dirty="0" smtClean="0"/>
          </a:p>
          <a:p>
            <a:r>
              <a:rPr lang="en-US" sz="3200" dirty="0" smtClean="0"/>
              <a:t>Implications for Industrial Pretreatment Programs</a:t>
            </a:r>
            <a:endParaRPr lang="en-US" sz="3200" dirty="0"/>
          </a:p>
          <a:p>
            <a:endParaRPr lang="en-US" sz="3200" dirty="0"/>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Alternatives</a:t>
            </a:r>
            <a:endParaRPr lang="en-US" dirty="0"/>
          </a:p>
        </p:txBody>
      </p:sp>
      <p:sp>
        <p:nvSpPr>
          <p:cNvPr id="3" name="Content Placeholder 2"/>
          <p:cNvSpPr>
            <a:spLocks noGrp="1"/>
          </p:cNvSpPr>
          <p:nvPr>
            <p:ph sz="quarter" idx="1"/>
          </p:nvPr>
        </p:nvSpPr>
        <p:spPr>
          <a:xfrm>
            <a:off x="179512" y="1600200"/>
            <a:ext cx="8784976" cy="4925144"/>
          </a:xfrm>
        </p:spPr>
        <p:txBody>
          <a:bodyPr>
            <a:noAutofit/>
          </a:bodyPr>
          <a:lstStyle/>
          <a:p>
            <a:r>
              <a:rPr lang="en-US" sz="2400" dirty="0" smtClean="0"/>
              <a:t>EPA explains it’s cost estimate based on the supposition of widespread exemptions from the criteria to achieve compliance</a:t>
            </a:r>
          </a:p>
          <a:p>
            <a:pPr lvl="1"/>
            <a:r>
              <a:rPr lang="en-US" sz="2400" dirty="0"/>
              <a:t>Lake criteria adjustment or reallocation procedure of the DPV methodology for estuary protection</a:t>
            </a:r>
          </a:p>
          <a:p>
            <a:pPr lvl="1"/>
            <a:r>
              <a:rPr lang="en-US" sz="2400" dirty="0"/>
              <a:t>Site-specific alternative criteria</a:t>
            </a:r>
          </a:p>
          <a:p>
            <a:pPr lvl="1"/>
            <a:r>
              <a:rPr lang="en-US" sz="2400" dirty="0" smtClean="0"/>
              <a:t>Variances</a:t>
            </a:r>
            <a:endParaRPr lang="en-US" sz="2400" dirty="0"/>
          </a:p>
          <a:p>
            <a:pPr lvl="1"/>
            <a:r>
              <a:rPr lang="en-US" sz="2400" dirty="0"/>
              <a:t>UAAs and resulting changes to </a:t>
            </a:r>
            <a:r>
              <a:rPr lang="en-US" sz="2400" dirty="0" smtClean="0"/>
              <a:t>designated</a:t>
            </a:r>
          </a:p>
          <a:p>
            <a:pPr lvl="1"/>
            <a:r>
              <a:rPr lang="en-US" sz="2400" dirty="0"/>
              <a:t>M</a:t>
            </a:r>
            <a:r>
              <a:rPr lang="en-US" sz="2400" dirty="0" smtClean="0"/>
              <a:t>ixing </a:t>
            </a:r>
            <a:r>
              <a:rPr lang="en-US" sz="2400" dirty="0"/>
              <a:t>zones </a:t>
            </a:r>
            <a:endParaRPr lang="en-US" sz="2400" dirty="0" smtClean="0"/>
          </a:p>
          <a:p>
            <a:pPr lvl="1"/>
            <a:endParaRPr lang="en-US" sz="2400" dirty="0"/>
          </a:p>
          <a:p>
            <a:r>
              <a:rPr lang="en-US" sz="2400" dirty="0" smtClean="0"/>
              <a:t>If you do not get a waiver/exemption/magic fairy dust …</a:t>
            </a:r>
            <a:endParaRPr lang="en-US" sz="2400" dirty="0"/>
          </a:p>
        </p:txBody>
      </p:sp>
    </p:spTree>
    <p:extLst>
      <p:ext uri="{BB962C8B-B14F-4D97-AF65-F5344CB8AC3E}">
        <p14:creationId xmlns="" xmlns:p14="http://schemas.microsoft.com/office/powerpoint/2010/main" val="2842415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Compliance Alts for Wastewater Utilities</a:t>
            </a:r>
            <a:endParaRPr lang="en-US" dirty="0"/>
          </a:p>
        </p:txBody>
      </p:sp>
      <p:sp>
        <p:nvSpPr>
          <p:cNvPr id="3" name="Content Placeholder 2"/>
          <p:cNvSpPr>
            <a:spLocks noGrp="1"/>
          </p:cNvSpPr>
          <p:nvPr>
            <p:ph sz="quarter" idx="1"/>
          </p:nvPr>
        </p:nvSpPr>
        <p:spPr>
          <a:xfrm>
            <a:off x="612648" y="1600200"/>
            <a:ext cx="8153400" cy="5069160"/>
          </a:xfrm>
        </p:spPr>
        <p:txBody>
          <a:bodyPr>
            <a:normAutofit fontScale="92500" lnSpcReduction="10000"/>
          </a:bodyPr>
          <a:lstStyle/>
          <a:p>
            <a:pPr marL="0" indent="0">
              <a:buNone/>
            </a:pPr>
            <a:r>
              <a:rPr lang="en-US" dirty="0" smtClean="0"/>
              <a:t>Absent </a:t>
            </a:r>
            <a:r>
              <a:rPr lang="en-US" dirty="0"/>
              <a:t>some type of waiver/exemption/alternative standard, RO is required or nearly 100% reuse</a:t>
            </a:r>
            <a:r>
              <a:rPr lang="en-US" dirty="0" smtClean="0"/>
              <a:t>.</a:t>
            </a:r>
          </a:p>
          <a:p>
            <a:pPr marL="0" indent="0">
              <a:buNone/>
            </a:pPr>
            <a:endParaRPr lang="en-US" dirty="0"/>
          </a:p>
          <a:p>
            <a:r>
              <a:rPr lang="en-US" dirty="0" smtClean="0"/>
              <a:t>EPA’s Freshwater Criteria vary from </a:t>
            </a:r>
          </a:p>
          <a:p>
            <a:pPr lvl="1"/>
            <a:r>
              <a:rPr lang="en-US" dirty="0"/>
              <a:t>0.01-0.5 mg/L TP </a:t>
            </a:r>
          </a:p>
          <a:p>
            <a:pPr lvl="1"/>
            <a:r>
              <a:rPr lang="en-US" dirty="0" smtClean="0"/>
              <a:t>0.5-1.9 mg/L TN  </a:t>
            </a:r>
          </a:p>
          <a:p>
            <a:pPr marL="365760" lvl="1" indent="0">
              <a:buNone/>
            </a:pPr>
            <a:endParaRPr lang="en-US" dirty="0" smtClean="0"/>
          </a:p>
          <a:p>
            <a:r>
              <a:rPr lang="en-US" dirty="0" smtClean="0"/>
              <a:t>What is achievable (best in class now)</a:t>
            </a:r>
          </a:p>
          <a:p>
            <a:pPr lvl="1"/>
            <a:r>
              <a:rPr lang="en-US" dirty="0" smtClean="0"/>
              <a:t>The </a:t>
            </a:r>
            <a:r>
              <a:rPr lang="en-US" dirty="0"/>
              <a:t>P limit is achievable without exotic technology (Best in Class is approx 0.1-0.2 mg/L).  </a:t>
            </a:r>
          </a:p>
          <a:p>
            <a:pPr lvl="1"/>
            <a:r>
              <a:rPr lang="en-US" dirty="0" smtClean="0"/>
              <a:t>The N limits are not achievable without reverse osmosis or other technology (Best in Class is approx 2 mg/L) .</a:t>
            </a:r>
          </a:p>
          <a:p>
            <a:endParaRPr lang="en-US" dirty="0" smtClean="0"/>
          </a:p>
          <a:p>
            <a:endParaRPr lang="en-US" dirty="0"/>
          </a:p>
        </p:txBody>
      </p:sp>
    </p:spTree>
    <p:extLst>
      <p:ext uri="{BB962C8B-B14F-4D97-AF65-F5344CB8AC3E}">
        <p14:creationId xmlns="" xmlns:p14="http://schemas.microsoft.com/office/powerpoint/2010/main" val="2237328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or Reuse?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Yes.</a:t>
            </a:r>
          </a:p>
          <a:p>
            <a:r>
              <a:rPr lang="en-US" dirty="0" smtClean="0"/>
              <a:t>100% reuse is rarely feasible or cost effective compared to even exotic treatment (site/community specific).</a:t>
            </a:r>
          </a:p>
          <a:p>
            <a:r>
              <a:rPr lang="en-US" dirty="0" smtClean="0"/>
              <a:t>Treatment is technologically achievable.  It is a question of societal and ecological benefit, not technology.</a:t>
            </a:r>
          </a:p>
          <a:p>
            <a:r>
              <a:rPr lang="en-US" dirty="0" smtClean="0"/>
              <a:t>There is generally not significant benefit to going beyond current levels in most cases:</a:t>
            </a:r>
          </a:p>
          <a:p>
            <a:pPr lvl="1"/>
            <a:r>
              <a:rPr lang="en-US" dirty="0" smtClean="0"/>
              <a:t>Our current technologies in place removes almost all of the bioavailable N and P (algae forming stuff).</a:t>
            </a:r>
          </a:p>
          <a:p>
            <a:pPr lvl="1"/>
            <a:r>
              <a:rPr lang="en-US" dirty="0" smtClean="0"/>
              <a:t>The additional amount that the NNC rule is requiring to be removed using RO is generally considered non-bioavailable.</a:t>
            </a:r>
          </a:p>
        </p:txBody>
      </p:sp>
    </p:spTree>
    <p:extLst>
      <p:ext uri="{BB962C8B-B14F-4D97-AF65-F5344CB8AC3E}">
        <p14:creationId xmlns="" xmlns:p14="http://schemas.microsoft.com/office/powerpoint/2010/main" val="3707043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52128"/>
          </a:xfrm>
        </p:spPr>
        <p:txBody>
          <a:bodyPr>
            <a:normAutofit fontScale="90000"/>
          </a:bodyPr>
          <a:lstStyle/>
          <a:p>
            <a:r>
              <a:rPr lang="en-US" dirty="0" smtClean="0"/>
              <a:t>One case study ..</a:t>
            </a:r>
            <a:endParaRPr lang="en-US" dirty="0"/>
          </a:p>
        </p:txBody>
      </p:sp>
      <p:pic>
        <p:nvPicPr>
          <p:cNvPr id="1026" name="Picture 2"/>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7544" y="1340768"/>
            <a:ext cx="8136904" cy="6192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91607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484784"/>
            <a:ext cx="7435552" cy="2016224"/>
          </a:xfrm>
        </p:spPr>
        <p:txBody>
          <a:bodyPr>
            <a:normAutofit fontScale="90000"/>
          </a:bodyPr>
          <a:lstStyle/>
          <a:p>
            <a:r>
              <a:rPr lang="en-US" sz="3600" dirty="0" smtClean="0"/>
              <a:t>The NNC Rule Will Double the Average Residential Water/Wastewater Bill For those not granted an Exemption/waiver</a:t>
            </a:r>
            <a:endParaRPr lang="en-US" sz="3600" dirty="0"/>
          </a:p>
        </p:txBody>
      </p:sp>
      <p:sp>
        <p:nvSpPr>
          <p:cNvPr id="3" name="Subtitle 2"/>
          <p:cNvSpPr>
            <a:spLocks noGrp="1"/>
          </p:cNvSpPr>
          <p:nvPr>
            <p:ph type="subTitle" idx="1"/>
          </p:nvPr>
        </p:nvSpPr>
        <p:spPr>
          <a:xfrm>
            <a:off x="1475656" y="3861048"/>
            <a:ext cx="7592144" cy="1944216"/>
          </a:xfrm>
        </p:spPr>
        <p:txBody>
          <a:bodyPr>
            <a:normAutofit/>
          </a:bodyPr>
          <a:lstStyle/>
          <a:p>
            <a:r>
              <a:rPr lang="en-US" dirty="0" smtClean="0"/>
              <a:t>An Increase of $700/yr </a:t>
            </a:r>
          </a:p>
          <a:p>
            <a:r>
              <a:rPr lang="en-US" dirty="0" smtClean="0"/>
              <a:t>for those Residences  </a:t>
            </a:r>
          </a:p>
          <a:p>
            <a:endParaRPr lang="en-US" sz="1400" dirty="0"/>
          </a:p>
          <a:p>
            <a:r>
              <a:rPr lang="en-US" sz="1400" dirty="0" smtClean="0"/>
              <a:t>Source</a:t>
            </a:r>
            <a:r>
              <a:rPr lang="en-US" sz="1400" dirty="0"/>
              <a:t>:  </a:t>
            </a:r>
            <a:r>
              <a:rPr lang="en-US" sz="1400" dirty="0"/>
              <a:t>Carollo</a:t>
            </a:r>
            <a:r>
              <a:rPr lang="en-US" sz="1400" dirty="0"/>
              <a:t> Engineers, COSTS FOR UTILITIES AND THEIR RATEPAYERS TO COMPLY WITH EPA NUMERIC NUTRIENT </a:t>
            </a:r>
            <a:r>
              <a:rPr lang="en-US" sz="1400" dirty="0" smtClean="0"/>
              <a:t>CRITERIA FOR </a:t>
            </a:r>
            <a:r>
              <a:rPr lang="en-US" sz="1400" dirty="0"/>
              <a:t>FRESHWATER, November 1, 2010</a:t>
            </a:r>
          </a:p>
          <a:p>
            <a:endParaRPr lang="en-US" dirty="0"/>
          </a:p>
        </p:txBody>
      </p:sp>
    </p:spTree>
    <p:extLst>
      <p:ext uri="{BB962C8B-B14F-4D97-AF65-F5344CB8AC3E}">
        <p14:creationId xmlns="" xmlns:p14="http://schemas.microsoft.com/office/powerpoint/2010/main" val="391071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Utility Customer Impact?</a:t>
            </a:r>
            <a:endParaRPr lang="en-US" dirty="0"/>
          </a:p>
        </p:txBody>
      </p:sp>
      <p:sp>
        <p:nvSpPr>
          <p:cNvPr id="3" name="Content Placeholder 2"/>
          <p:cNvSpPr>
            <a:spLocks noGrp="1"/>
          </p:cNvSpPr>
          <p:nvPr>
            <p:ph sz="quarter" idx="1"/>
          </p:nvPr>
        </p:nvSpPr>
        <p:spPr/>
        <p:txBody>
          <a:bodyPr/>
          <a:lstStyle/>
          <a:p>
            <a:r>
              <a:rPr lang="en-US" dirty="0" smtClean="0"/>
              <a:t>Depends who you are, where you are.</a:t>
            </a:r>
          </a:p>
          <a:p>
            <a:r>
              <a:rPr lang="en-US" dirty="0" smtClean="0"/>
              <a:t>If waiver, maybe 0</a:t>
            </a:r>
          </a:p>
          <a:p>
            <a:r>
              <a:rPr lang="en-US" dirty="0" smtClean="0"/>
              <a:t>If treatment average $700/res/yr.</a:t>
            </a:r>
          </a:p>
          <a:p>
            <a:endParaRPr lang="en-US" dirty="0"/>
          </a:p>
        </p:txBody>
      </p:sp>
    </p:spTree>
    <p:extLst>
      <p:ext uri="{BB962C8B-B14F-4D97-AF65-F5344CB8AC3E}">
        <p14:creationId xmlns="" xmlns:p14="http://schemas.microsoft.com/office/powerpoint/2010/main" val="3840820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smtClean="0"/>
              <a:t>Utility Concerns and Commentary </a:t>
            </a:r>
            <a:br>
              <a:rPr lang="en-US" dirty="0" smtClean="0"/>
            </a:br>
            <a:r>
              <a:rPr lang="en-US" dirty="0" smtClean="0"/>
              <a:t>on EPA’s Rule</a:t>
            </a:r>
            <a:endParaRPr lang="en-US" dirty="0"/>
          </a:p>
        </p:txBody>
      </p:sp>
      <p:sp>
        <p:nvSpPr>
          <p:cNvPr id="12" name="Content Placeholder 11"/>
          <p:cNvSpPr>
            <a:spLocks noGrp="1"/>
          </p:cNvSpPr>
          <p:nvPr>
            <p:ph sz="quarter" idx="2"/>
          </p:nvPr>
        </p:nvSpPr>
        <p:spPr>
          <a:xfrm>
            <a:off x="457200" y="2996952"/>
            <a:ext cx="4040188" cy="3861048"/>
          </a:xfrm>
        </p:spPr>
        <p:txBody>
          <a:bodyPr>
            <a:normAutofit fontScale="85000" lnSpcReduction="10000"/>
          </a:bodyPr>
          <a:lstStyle/>
          <a:p>
            <a:r>
              <a:rPr lang="en-US" dirty="0" smtClean="0"/>
              <a:t>Displaces existing, science based and site specific numeric criteria, such as the Lower St. Johns TMDL, Tampa Bay, etc. (Delays restoration of these waters)</a:t>
            </a:r>
          </a:p>
          <a:p>
            <a:r>
              <a:rPr lang="en-US" dirty="0" smtClean="0"/>
              <a:t>Results in the wrong standard for many waters</a:t>
            </a:r>
          </a:p>
          <a:p>
            <a:r>
              <a:rPr lang="en-US" dirty="0" smtClean="0"/>
              <a:t>Disproportionately impacts poor and under-privileged </a:t>
            </a:r>
          </a:p>
          <a:p>
            <a:endParaRPr lang="en-US" dirty="0" smtClean="0"/>
          </a:p>
          <a:p>
            <a:endParaRPr lang="en-US" dirty="0"/>
          </a:p>
        </p:txBody>
      </p:sp>
      <p:sp>
        <p:nvSpPr>
          <p:cNvPr id="14" name="Content Placeholder 13"/>
          <p:cNvSpPr>
            <a:spLocks noGrp="1"/>
          </p:cNvSpPr>
          <p:nvPr>
            <p:ph sz="quarter" idx="4"/>
          </p:nvPr>
        </p:nvSpPr>
        <p:spPr>
          <a:xfrm>
            <a:off x="4645025" y="2924944"/>
            <a:ext cx="4041775" cy="3600400"/>
          </a:xfrm>
        </p:spPr>
        <p:txBody>
          <a:bodyPr>
            <a:normAutofit lnSpcReduction="10000"/>
          </a:bodyPr>
          <a:lstStyle/>
          <a:p>
            <a:r>
              <a:rPr lang="en-US" dirty="0" smtClean="0"/>
              <a:t>Want “the right” numbers</a:t>
            </a:r>
          </a:p>
          <a:p>
            <a:r>
              <a:rPr lang="en-US" dirty="0" smtClean="0"/>
              <a:t>Litigating</a:t>
            </a:r>
          </a:p>
          <a:p>
            <a:r>
              <a:rPr lang="en-US" dirty="0" smtClean="0"/>
              <a:t>Urging EPA to adopt existing EPA approved TMDLs as the site specific numeric criteria for those waters</a:t>
            </a:r>
          </a:p>
        </p:txBody>
      </p:sp>
      <p:sp>
        <p:nvSpPr>
          <p:cNvPr id="11" name="Text Placeholder 10"/>
          <p:cNvSpPr>
            <a:spLocks noGrp="1"/>
          </p:cNvSpPr>
          <p:nvPr>
            <p:ph type="body" sz="quarter" idx="1"/>
          </p:nvPr>
        </p:nvSpPr>
        <p:spPr>
          <a:xfrm>
            <a:off x="457200" y="1556792"/>
            <a:ext cx="4040188" cy="1296144"/>
          </a:xfrm>
        </p:spPr>
        <p:txBody>
          <a:bodyPr vert="horz" lIns="91440" tIns="45720" rIns="91440" bIns="45720" rtlCol="0" anchor="t">
            <a:normAutofit lnSpcReduction="10000"/>
          </a:bodyPr>
          <a:lstStyle/>
          <a:p>
            <a:pPr>
              <a:lnSpc>
                <a:spcPct val="90000"/>
              </a:lnSpc>
            </a:pPr>
            <a:r>
              <a:rPr lang="en-US" sz="2400" dirty="0" smtClean="0"/>
              <a:t>Concern:  Water/Sewer Increase $700/year for average Florida resident for marginal environmental gain</a:t>
            </a:r>
          </a:p>
          <a:p>
            <a:pPr algn="ctr">
              <a:lnSpc>
                <a:spcPct val="90000"/>
              </a:lnSpc>
            </a:pPr>
            <a:endParaRPr lang="en-US" sz="2000" dirty="0"/>
          </a:p>
        </p:txBody>
      </p:sp>
      <p:sp>
        <p:nvSpPr>
          <p:cNvPr id="13" name="Text Placeholder 12"/>
          <p:cNvSpPr>
            <a:spLocks noGrp="1"/>
          </p:cNvSpPr>
          <p:nvPr>
            <p:ph type="body" sz="quarter" idx="3"/>
          </p:nvPr>
        </p:nvSpPr>
        <p:spPr>
          <a:xfrm>
            <a:off x="4645025" y="1556792"/>
            <a:ext cx="4041775" cy="1296144"/>
          </a:xfrm>
        </p:spPr>
        <p:txBody>
          <a:bodyPr anchor="t">
            <a:normAutofit fontScale="85000" lnSpcReduction="20000"/>
          </a:bodyPr>
          <a:lstStyle/>
          <a:p>
            <a:r>
              <a:rPr lang="en-US" sz="2800" dirty="0" smtClean="0"/>
              <a:t>Commentary:  Utilities Support Numeric Criteria as </a:t>
            </a:r>
            <a:br>
              <a:rPr lang="en-US" sz="2800" dirty="0" smtClean="0"/>
            </a:br>
            <a:r>
              <a:rPr lang="en-US" sz="2800" dirty="0" smtClean="0"/>
              <a:t>Enhancement of Florida’s Program</a:t>
            </a:r>
          </a:p>
          <a:p>
            <a:pPr algn="ctr"/>
            <a:endParaRPr lang="en-US" dirty="0"/>
          </a:p>
        </p:txBody>
      </p:sp>
    </p:spTree>
    <p:extLst>
      <p:ext uri="{BB962C8B-B14F-4D97-AF65-F5344CB8AC3E}">
        <p14:creationId xmlns="" xmlns:p14="http://schemas.microsoft.com/office/powerpoint/2010/main" val="30255482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1679</TotalTime>
  <Words>675</Words>
  <Application>Microsoft Office PowerPoint</Application>
  <PresentationFormat>On-screen Show (4:3)</PresentationFormat>
  <Paragraphs>95</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NNC Utility perspective: compliance alternatives; Technology Choices; Utility Customer Impacts… from EPA’s Numeric Nutrient Criteria</vt:lpstr>
      <vt:lpstr>Outline</vt:lpstr>
      <vt:lpstr>Compliance Alternatives</vt:lpstr>
      <vt:lpstr>Compliance Alts for Wastewater Utilities</vt:lpstr>
      <vt:lpstr>Treatment or Reuse?</vt:lpstr>
      <vt:lpstr>One case study ..</vt:lpstr>
      <vt:lpstr>The NNC Rule Will Double the Average Residential Water/Wastewater Bill For those not granted an Exemption/waiver</vt:lpstr>
      <vt:lpstr>What is the Utility Customer Impact?</vt:lpstr>
      <vt:lpstr>Utility Concerns and Commentary  on EPA’s Rule</vt:lpstr>
      <vt:lpstr>Potential Impacts to Muni Stormwater</vt:lpstr>
      <vt:lpstr>Status of legal / Legislative Efforts</vt:lpstr>
      <vt:lpstr>Status of legal / Legislative Efforts (Cont.)</vt:lpstr>
      <vt:lpstr>Likely Industrial Pretreatment Program Implications</vt:lpstr>
    </vt:vector>
  </TitlesOfParts>
  <Company>JEA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corded</dc:creator>
  <cp:lastModifiedBy>corded</cp:lastModifiedBy>
  <cp:revision>83</cp:revision>
  <dcterms:created xsi:type="dcterms:W3CDTF">2010-09-07T19:20:01Z</dcterms:created>
  <dcterms:modified xsi:type="dcterms:W3CDTF">2011-03-24T20:19:49Z</dcterms:modified>
</cp:coreProperties>
</file>