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1" r:id="rId3"/>
    <p:sldId id="280" r:id="rId4"/>
    <p:sldId id="266" r:id="rId5"/>
    <p:sldId id="277" r:id="rId6"/>
    <p:sldId id="279" r:id="rId7"/>
    <p:sldId id="281" r:id="rId8"/>
    <p:sldId id="282" r:id="rId9"/>
    <p:sldId id="278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C1054F-0C84-4410-B7EC-EE5F63FB350B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38FF60-D897-4DF1-8E45-AB165BDD5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306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B05DF7-0B5D-4CE4-AE00-A31B96AE1B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9CE70-9D07-4BA0-8504-89646032DD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9CE70-9D07-4BA0-8504-89646032DD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D969C-41EB-47E8-BB82-EFABE78774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DB6E0-F9A6-40C3-BF1B-23769C9814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DB6E0-F9A6-40C3-BF1B-23769C9814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DB6E0-F9A6-40C3-BF1B-23769C9814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DB6E0-F9A6-40C3-BF1B-23769C9814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5E2384-C8FE-47A2-97EE-B9E67FA3AB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04C8-171B-4130-AC93-77D6D61D63DA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7BDB-4018-4C56-82B7-1615E312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030F-9E12-4DCB-A8E3-434D5659CCF1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60635-99D9-45A2-BB5C-A613AC53E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17AC6-CF66-4024-AEC7-BF716DE49A61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B280-D4E1-49B6-853C-5CE952D8A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40E9-3714-4FDB-A599-758992553342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81A3-AF20-42D9-BF12-808C0B377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C7BB-1795-4B44-A31C-1DB37755202D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5124-628F-4731-8154-70CA38718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7D6F-EF0B-4DC5-A6BA-20240A29A246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8C27-FE15-4027-9EB0-2AF967FA7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673F-DE23-4906-BFF4-FFBDB11BD679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E214-02FF-4A1D-8590-73895C4CF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C2F4-2065-4B1B-B489-5D864AFE1C11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C445-A62F-4126-93D9-6AC47B0DB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56-96FB-4716-AAF6-BECA93728221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F7E0-486D-4476-A2D8-98DA8C959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834F4-4AF3-4646-B9E8-3848394E6E07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15BF7-B815-4F7A-9011-B6684678B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1483-C050-4D9F-B317-628720E0C157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C719-BCB0-4E9F-9050-4E98D1682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6371B1-4AC8-4B9B-B61A-D52C514838A9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CABC1-DD16-4F35-9A4F-EE307A34C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jason.yates@petrotechse.com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Marketing\Photos\CMS Photos 2008\CMS_PET_13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7536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609600" y="5410200"/>
            <a:ext cx="10363200" cy="2819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2676525" y="0"/>
            <a:ext cx="3771900" cy="76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4400">
                <a:solidFill>
                  <a:srgbClr val="D7A900"/>
                </a:solidFill>
                <a:latin typeface="Arial Black" pitchFamily="34" charset="0"/>
              </a:rPr>
              <a:t>Petrotech</a:t>
            </a:r>
            <a:endParaRPr lang="en-US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455863" y="609600"/>
            <a:ext cx="4114800" cy="311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0" rIns="36576" bIns="0"/>
          <a:lstStyle/>
          <a:p>
            <a:pPr algn="ctr">
              <a:defRPr/>
            </a:pPr>
            <a:r>
              <a:rPr lang="en-US" sz="1600" b="1" spc="600" dirty="0">
                <a:solidFill>
                  <a:srgbClr val="CCCCCC"/>
                </a:solidFill>
                <a:latin typeface="Arial Black" pitchFamily="34" charset="0"/>
                <a:cs typeface="Arial" pitchFamily="34" charset="0"/>
              </a:rPr>
              <a:t>Southeast, Inc.</a:t>
            </a:r>
            <a:endParaRPr lang="en-US" spc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58674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D7A900"/>
                </a:solidFill>
                <a:latin typeface="Arial Black" pitchFamily="34" charset="0"/>
              </a:rPr>
              <a:t>Oil Water Separator Maintenance</a:t>
            </a:r>
            <a:endParaRPr lang="en-US" sz="2400" dirty="0"/>
          </a:p>
        </p:txBody>
      </p:sp>
      <p:grpSp>
        <p:nvGrpSpPr>
          <p:cNvPr id="2056" name="Group 2"/>
          <p:cNvGrpSpPr>
            <a:grpSpLocks/>
          </p:cNvGrpSpPr>
          <p:nvPr/>
        </p:nvGrpSpPr>
        <p:grpSpPr bwMode="auto">
          <a:xfrm>
            <a:off x="304800" y="228600"/>
            <a:ext cx="539750" cy="533400"/>
            <a:chOff x="108361162" y="106265663"/>
            <a:chExt cx="2576512" cy="2542982"/>
          </a:xfrm>
        </p:grpSpPr>
        <p:sp>
          <p:nvSpPr>
            <p:cNvPr id="2057" name="Oval 3"/>
            <p:cNvSpPr>
              <a:spLocks noChangeArrowheads="1"/>
            </p:cNvSpPr>
            <p:nvPr/>
          </p:nvSpPr>
          <p:spPr bwMode="auto">
            <a:xfrm>
              <a:off x="108361162" y="106265663"/>
              <a:ext cx="2576512" cy="2542982"/>
            </a:xfrm>
            <a:prstGeom prst="ellipse">
              <a:avLst/>
            </a:prstGeom>
            <a:solidFill>
              <a:srgbClr val="FFFFFF"/>
            </a:solidFill>
            <a:ln w="107950" algn="in">
              <a:solidFill>
                <a:srgbClr val="FFFFFF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58" name="Picture 4" descr="PetrotechLogoLarg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8361162" y="106291854"/>
              <a:ext cx="2571750" cy="251679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609600" y="5638800"/>
            <a:ext cx="10363200" cy="2819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0" y="26988"/>
            <a:ext cx="91440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3600" dirty="0" smtClean="0">
                <a:solidFill>
                  <a:srgbClr val="D7A900"/>
                </a:solidFill>
                <a:latin typeface="Arial Black" pitchFamily="34" charset="0"/>
              </a:rPr>
              <a:t>FIPA – OWS Overview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2590800" y="5867400"/>
            <a:ext cx="3771900" cy="76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4400">
                <a:solidFill>
                  <a:srgbClr val="D7A900"/>
                </a:solidFill>
                <a:latin typeface="Arial Black" pitchFamily="34" charset="0"/>
              </a:rPr>
              <a:t>Petrotech</a:t>
            </a:r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03475" y="6546850"/>
            <a:ext cx="4114800" cy="311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0" rIns="36576" bIns="0"/>
          <a:lstStyle/>
          <a:p>
            <a:pPr algn="ctr">
              <a:defRPr/>
            </a:pPr>
            <a:r>
              <a:rPr lang="en-US" sz="1600" b="1" spc="600" dirty="0">
                <a:solidFill>
                  <a:srgbClr val="CCCCCC"/>
                </a:solidFill>
                <a:latin typeface="Arial Black" pitchFamily="34" charset="0"/>
                <a:cs typeface="Arial" pitchFamily="34" charset="0"/>
              </a:rPr>
              <a:t>Southeast, Inc.</a:t>
            </a:r>
            <a:endParaRPr lang="en-US" spc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228600" y="1268541"/>
            <a:ext cx="5791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 smtClean="0">
                <a:latin typeface="Calibri" pitchFamily="34" charset="0"/>
              </a:rPr>
              <a:t>Petrotech Southeast Overview</a:t>
            </a:r>
            <a:endParaRPr lang="en-US" sz="2000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 smtClean="0">
                <a:latin typeface="Calibri" pitchFamily="34" charset="0"/>
              </a:rPr>
              <a:t>Oil Water Separator Maintenance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 smtClean="0">
                <a:latin typeface="Calibri" pitchFamily="34" charset="0"/>
              </a:rPr>
              <a:t>Oil Water Separator </a:t>
            </a:r>
            <a:r>
              <a:rPr lang="en-US" sz="2400" b="1" dirty="0" smtClean="0">
                <a:latin typeface="Calibri" pitchFamily="34" charset="0"/>
              </a:rPr>
              <a:t>Enforcement</a:t>
            </a:r>
            <a:endParaRPr lang="en-US" sz="2400" b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 smtClean="0">
                <a:latin typeface="Calibri" pitchFamily="34" charset="0"/>
              </a:rPr>
              <a:t>Orange County / Orlando </a:t>
            </a:r>
            <a:r>
              <a:rPr lang="en-US" sz="2400" b="1" dirty="0" smtClean="0">
                <a:latin typeface="Calibri" pitchFamily="34" charset="0"/>
              </a:rPr>
              <a:t>Enforcement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 smtClean="0">
                <a:latin typeface="Calibri" pitchFamily="34" charset="0"/>
              </a:rPr>
              <a:t>Waste Tracking</a:t>
            </a:r>
            <a:endParaRPr lang="en-US" sz="2400" b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 smtClean="0">
                <a:latin typeface="Calibri" pitchFamily="34" charset="0"/>
              </a:rPr>
              <a:t>Lunch!!!     </a:t>
            </a:r>
            <a:endParaRPr lang="en-US" sz="2000" dirty="0">
              <a:latin typeface="Calibri" pitchFamily="34" charset="0"/>
            </a:endParaRPr>
          </a:p>
        </p:txBody>
      </p:sp>
      <p:grpSp>
        <p:nvGrpSpPr>
          <p:cNvPr id="3080" name="Group 2"/>
          <p:cNvGrpSpPr>
            <a:grpSpLocks/>
          </p:cNvGrpSpPr>
          <p:nvPr/>
        </p:nvGrpSpPr>
        <p:grpSpPr bwMode="auto">
          <a:xfrm>
            <a:off x="304800" y="92075"/>
            <a:ext cx="539750" cy="533400"/>
            <a:chOff x="108361162" y="106265663"/>
            <a:chExt cx="2576512" cy="2542982"/>
          </a:xfrm>
        </p:grpSpPr>
        <p:sp>
          <p:nvSpPr>
            <p:cNvPr id="3083" name="Oval 3"/>
            <p:cNvSpPr>
              <a:spLocks noChangeArrowheads="1"/>
            </p:cNvSpPr>
            <p:nvPr/>
          </p:nvSpPr>
          <p:spPr bwMode="auto">
            <a:xfrm>
              <a:off x="108361162" y="106265663"/>
              <a:ext cx="2576512" cy="2542982"/>
            </a:xfrm>
            <a:prstGeom prst="ellipse">
              <a:avLst/>
            </a:prstGeom>
            <a:solidFill>
              <a:srgbClr val="FFFFFF"/>
            </a:solidFill>
            <a:ln w="107950" algn="in">
              <a:solidFill>
                <a:srgbClr val="FFFFFF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3084" name="Picture 4" descr="PetrotechLogoLarg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8361162" y="106291854"/>
              <a:ext cx="2571750" cy="251679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pic>
        <p:nvPicPr>
          <p:cNvPr id="1027" name="Picture 3" descr="J:\Marketing\Photos\CMS Photos Jeff Likes\CMS_PET_11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3001221" cy="450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609600" y="5638800"/>
            <a:ext cx="10363200" cy="2819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0" y="26988"/>
            <a:ext cx="91440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3600">
                <a:solidFill>
                  <a:srgbClr val="D7A900"/>
                </a:solidFill>
                <a:latin typeface="Arial Black" pitchFamily="34" charset="0"/>
              </a:rPr>
              <a:t>Company Capabilities</a:t>
            </a:r>
            <a:endParaRPr lang="en-US" sz="1400">
              <a:latin typeface="Arial Black" pitchFamily="34" charset="0"/>
            </a:endParaRPr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2590800" y="5867400"/>
            <a:ext cx="3771900" cy="76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4400">
                <a:solidFill>
                  <a:srgbClr val="D7A900"/>
                </a:solidFill>
                <a:latin typeface="Arial Black" pitchFamily="34" charset="0"/>
              </a:rPr>
              <a:t>Petrotech</a:t>
            </a:r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03475" y="6546850"/>
            <a:ext cx="4114800" cy="311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0" rIns="36576" bIns="0"/>
          <a:lstStyle/>
          <a:p>
            <a:pPr algn="ctr">
              <a:defRPr/>
            </a:pPr>
            <a:r>
              <a:rPr lang="en-US" sz="1600" b="1" spc="600" dirty="0">
                <a:solidFill>
                  <a:srgbClr val="CCCCCC"/>
                </a:solidFill>
                <a:latin typeface="Arial Black" pitchFamily="34" charset="0"/>
                <a:cs typeface="Arial" pitchFamily="34" charset="0"/>
              </a:rPr>
              <a:t>Southeast, Inc.</a:t>
            </a:r>
            <a:endParaRPr lang="en-US" spc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152400" y="838200"/>
            <a:ext cx="5562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sz="2000" b="1" dirty="0">
                <a:latin typeface="Calibri" pitchFamily="34" charset="0"/>
              </a:rPr>
              <a:t>Company Overview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20 years Experience in the </a:t>
            </a:r>
            <a:r>
              <a:rPr lang="en-US" dirty="0" smtClean="0">
                <a:latin typeface="Calibri" pitchFamily="34" charset="0"/>
              </a:rPr>
              <a:t>Environmental Services Industry</a:t>
            </a:r>
            <a:endParaRPr lang="en-US" dirty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Family owned and </a:t>
            </a:r>
            <a:r>
              <a:rPr lang="en-US" dirty="0" smtClean="0">
                <a:latin typeface="Calibri" pitchFamily="34" charset="0"/>
              </a:rPr>
              <a:t>operated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New </a:t>
            </a:r>
            <a:r>
              <a:rPr lang="en-US" dirty="0" smtClean="0">
                <a:latin typeface="Calibri" pitchFamily="34" charset="0"/>
              </a:rPr>
              <a:t>8-Acre, 400K-Gallon Processing Facility </a:t>
            </a:r>
            <a:endParaRPr lang="en-US" dirty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Full </a:t>
            </a:r>
            <a:r>
              <a:rPr lang="en-US" dirty="0">
                <a:latin typeface="Calibri" pitchFamily="34" charset="0"/>
              </a:rPr>
              <a:t>Complement of Environmental Service </a:t>
            </a:r>
            <a:r>
              <a:rPr lang="en-US" dirty="0" smtClean="0">
                <a:latin typeface="Calibri" pitchFamily="34" charset="0"/>
              </a:rPr>
              <a:t>Offerings</a:t>
            </a:r>
          </a:p>
          <a:p>
            <a:pPr>
              <a:buFontTx/>
              <a:buBlip>
                <a:blip r:embed="rId3"/>
              </a:buBlip>
            </a:pPr>
            <a:r>
              <a:rPr lang="en-US" sz="2000" b="1" dirty="0" smtClean="0">
                <a:latin typeface="Calibri" pitchFamily="34" charset="0"/>
              </a:rPr>
              <a:t>Used </a:t>
            </a:r>
            <a:r>
              <a:rPr lang="en-US" sz="2000" b="1" dirty="0">
                <a:latin typeface="Calibri" pitchFamily="34" charset="0"/>
              </a:rPr>
              <a:t>Oil Recycling / Fluid Recovery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Used Oil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Oil Filters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Used Antifreeze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Absorbent Disposal</a:t>
            </a:r>
          </a:p>
          <a:p>
            <a:pPr>
              <a:buFontTx/>
              <a:buBlip>
                <a:blip r:embed="rId3"/>
              </a:buBlip>
            </a:pPr>
            <a:r>
              <a:rPr lang="en-US" sz="2000" b="1" dirty="0" smtClean="0">
                <a:latin typeface="Calibri" pitchFamily="34" charset="0"/>
              </a:rPr>
              <a:t>Registered </a:t>
            </a:r>
            <a:r>
              <a:rPr lang="en-US" sz="2000" b="1" dirty="0">
                <a:latin typeface="Calibri" pitchFamily="34" charset="0"/>
              </a:rPr>
              <a:t>Used Oil: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Transporter, Transfer Facility, Processor and</a:t>
            </a:r>
            <a:endParaRPr lang="en-US" dirty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  Marketer</a:t>
            </a:r>
            <a:endParaRPr lang="en-US" dirty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Filter </a:t>
            </a:r>
            <a:r>
              <a:rPr lang="en-US" dirty="0" smtClean="0">
                <a:latin typeface="Calibri" pitchFamily="34" charset="0"/>
              </a:rPr>
              <a:t>Transporter, Transfer Facility and</a:t>
            </a:r>
          </a:p>
          <a:p>
            <a:pPr lvl="1"/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Processor</a:t>
            </a:r>
            <a:endParaRPr lang="en-US" dirty="0">
              <a:latin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92075"/>
            <a:ext cx="539750" cy="533400"/>
            <a:chOff x="108361162" y="106265663"/>
            <a:chExt cx="2576512" cy="2542982"/>
          </a:xfrm>
        </p:grpSpPr>
        <p:sp>
          <p:nvSpPr>
            <p:cNvPr id="3083" name="Oval 3"/>
            <p:cNvSpPr>
              <a:spLocks noChangeArrowheads="1"/>
            </p:cNvSpPr>
            <p:nvPr/>
          </p:nvSpPr>
          <p:spPr bwMode="auto">
            <a:xfrm>
              <a:off x="108361162" y="106265663"/>
              <a:ext cx="2576512" cy="2542982"/>
            </a:xfrm>
            <a:prstGeom prst="ellipse">
              <a:avLst/>
            </a:prstGeom>
            <a:solidFill>
              <a:srgbClr val="FFFFFF"/>
            </a:solidFill>
            <a:ln w="107950" algn="in">
              <a:solidFill>
                <a:srgbClr val="FFFFFF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3084" name="Picture 4" descr="PetrotechLogoLarg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8361162" y="106291854"/>
              <a:ext cx="2571750" cy="251679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pic>
        <p:nvPicPr>
          <p:cNvPr id="13" name="Picture 2" descr="J:\Marketing\Photos\CMS Photos 2008\CMS_PET_1128.jpg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6248400" y="990600"/>
            <a:ext cx="2514600" cy="1676400"/>
          </a:xfrm>
          <a:prstGeom prst="rect">
            <a:avLst/>
          </a:prstGeom>
          <a:noFill/>
          <a:ln w="6350" algn="in">
            <a:solidFill>
              <a:srgbClr val="333333"/>
            </a:solidFill>
            <a:miter lim="800000"/>
            <a:headEnd/>
            <a:tailEnd/>
          </a:ln>
          <a:effectLst>
            <a:outerShdw dist="107763" dir="2700000" algn="ctr" rotWithShape="0">
              <a:srgbClr val="CCCCCC">
                <a:alpha val="50000"/>
              </a:srgbClr>
            </a:outerShdw>
          </a:effectLst>
        </p:spPr>
      </p:pic>
      <p:pic>
        <p:nvPicPr>
          <p:cNvPr id="2051" name="Picture 3" descr="J:\Marketing\Photos\Astatula Site Photos\101_1624.JPG"/>
          <p:cNvPicPr>
            <a:picLocks noChangeAspect="1" noChangeArrowheads="1"/>
          </p:cNvPicPr>
          <p:nvPr/>
        </p:nvPicPr>
        <p:blipFill>
          <a:blip r:embed="rId6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367" y="3200400"/>
            <a:ext cx="3314700" cy="2209800"/>
          </a:xfrm>
          <a:prstGeom prst="rect">
            <a:avLst/>
          </a:prstGeom>
          <a:noFill/>
          <a:ln w="6350" algn="in">
            <a:solidFill>
              <a:srgbClr val="333333"/>
            </a:solidFill>
            <a:miter lim="800000"/>
            <a:headEnd/>
            <a:tailEnd/>
          </a:ln>
          <a:effectLst>
            <a:outerShdw dist="107763" dir="2700000" algn="ctr" rotWithShape="0">
              <a:srgbClr val="CCCC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12870" y="5198267"/>
            <a:ext cx="6858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609600" y="5638800"/>
            <a:ext cx="10363200" cy="2819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0" y="26988"/>
            <a:ext cx="91440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3600">
                <a:solidFill>
                  <a:srgbClr val="D7A900"/>
                </a:solidFill>
                <a:latin typeface="Arial Black" pitchFamily="34" charset="0"/>
              </a:rPr>
              <a:t>Company Capabilities</a:t>
            </a:r>
            <a:endParaRPr lang="en-US" sz="1400">
              <a:latin typeface="Arial Black" pitchFamily="34" charset="0"/>
            </a:endParaRP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2590800" y="5867400"/>
            <a:ext cx="3771900" cy="76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4400">
                <a:solidFill>
                  <a:srgbClr val="D7A900"/>
                </a:solidFill>
                <a:latin typeface="Arial Black" pitchFamily="34" charset="0"/>
              </a:rPr>
              <a:t>Petrotech</a:t>
            </a:r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03475" y="6546850"/>
            <a:ext cx="4114800" cy="311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0" rIns="36576" bIns="0"/>
          <a:lstStyle/>
          <a:p>
            <a:pPr algn="ctr">
              <a:defRPr/>
            </a:pPr>
            <a:r>
              <a:rPr lang="en-US" sz="1600" b="1" spc="600" dirty="0">
                <a:solidFill>
                  <a:srgbClr val="CCCCCC"/>
                </a:solidFill>
                <a:latin typeface="Arial Black" pitchFamily="34" charset="0"/>
                <a:cs typeface="Arial" pitchFamily="34" charset="0"/>
              </a:rPr>
              <a:t>Southeast, Inc.</a:t>
            </a:r>
            <a:endParaRPr lang="en-US" spc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342900" y="1069062"/>
            <a:ext cx="5334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buFontTx/>
              <a:buBlip>
                <a:blip r:embed="rId3"/>
              </a:buBlip>
            </a:pPr>
            <a:r>
              <a:rPr lang="en-US" sz="2000" b="1" dirty="0">
                <a:latin typeface="Calibri" pitchFamily="34" charset="0"/>
              </a:rPr>
              <a:t>Environmental Services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Vacuum Truck Services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Oil / Water Separator Cleaning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Tank </a:t>
            </a:r>
            <a:r>
              <a:rPr lang="en-US" dirty="0" smtClean="0">
                <a:latin typeface="Calibri" pitchFamily="34" charset="0"/>
              </a:rPr>
              <a:t>Cleaning</a:t>
            </a:r>
            <a:endParaRPr lang="en-US" dirty="0">
              <a:latin typeface="Calibri" pitchFamily="34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Storm Drain Cleaning Services</a:t>
            </a:r>
            <a:endParaRPr lang="en-US" dirty="0">
              <a:latin typeface="Calibri" pitchFamily="34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Confined Space Entry Capability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Soil Excavation, Transportation &amp; Disposal</a:t>
            </a:r>
            <a:endParaRPr lang="en-US" dirty="0">
              <a:latin typeface="Calibri" pitchFamily="34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Roll-Off Services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Tanker Services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Drummed Waste Transportation and </a:t>
            </a:r>
            <a:r>
              <a:rPr lang="en-US" dirty="0" smtClean="0">
                <a:latin typeface="Calibri" pitchFamily="34" charset="0"/>
              </a:rPr>
              <a:t>Disposal</a:t>
            </a:r>
            <a:endParaRPr lang="en-US" dirty="0">
              <a:latin typeface="Calibri" pitchFamily="34" charset="0"/>
            </a:endParaRPr>
          </a:p>
          <a:p>
            <a:pPr>
              <a:spcBef>
                <a:spcPts val="300"/>
              </a:spcBef>
              <a:buFontTx/>
              <a:buBlip>
                <a:blip r:embed="rId3"/>
              </a:buBlip>
            </a:pPr>
            <a:r>
              <a:rPr lang="en-US" sz="2000" b="1" dirty="0" smtClean="0">
                <a:latin typeface="Calibri" pitchFamily="34" charset="0"/>
              </a:rPr>
              <a:t>Emergency </a:t>
            </a:r>
            <a:r>
              <a:rPr lang="en-US" sz="2000" b="1" dirty="0">
                <a:latin typeface="Calibri" pitchFamily="34" charset="0"/>
              </a:rPr>
              <a:t>Spill Response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24 Hours / Day, 7 Days / Week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Capable of handling spills of any size</a:t>
            </a:r>
          </a:p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4104" name="Group 2"/>
          <p:cNvGrpSpPr>
            <a:grpSpLocks/>
          </p:cNvGrpSpPr>
          <p:nvPr/>
        </p:nvGrpSpPr>
        <p:grpSpPr bwMode="auto">
          <a:xfrm>
            <a:off x="304800" y="92075"/>
            <a:ext cx="539750" cy="533400"/>
            <a:chOff x="108361162" y="106265663"/>
            <a:chExt cx="2576512" cy="2542982"/>
          </a:xfrm>
        </p:grpSpPr>
        <p:sp>
          <p:nvSpPr>
            <p:cNvPr id="4107" name="Oval 3"/>
            <p:cNvSpPr>
              <a:spLocks noChangeArrowheads="1"/>
            </p:cNvSpPr>
            <p:nvPr/>
          </p:nvSpPr>
          <p:spPr bwMode="auto">
            <a:xfrm>
              <a:off x="108361162" y="106265663"/>
              <a:ext cx="2576512" cy="2542982"/>
            </a:xfrm>
            <a:prstGeom prst="ellipse">
              <a:avLst/>
            </a:prstGeom>
            <a:solidFill>
              <a:srgbClr val="FFFFFF"/>
            </a:solidFill>
            <a:ln w="107950" algn="in">
              <a:solidFill>
                <a:srgbClr val="FFFFFF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4108" name="Picture 4" descr="PetrotechLogoLarg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8361162" y="106291854"/>
              <a:ext cx="2571750" cy="251679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pic>
        <p:nvPicPr>
          <p:cNvPr id="2051" name="Picture 3" descr="J:\Marketing\Photos\CMS Photos 2008\CMS_PET_1381.jpg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 t="8929" b="16484"/>
          <a:stretch>
            <a:fillRect/>
          </a:stretch>
        </p:blipFill>
        <p:spPr bwMode="auto">
          <a:xfrm>
            <a:off x="6710362" y="3265487"/>
            <a:ext cx="2052638" cy="2297113"/>
          </a:xfrm>
          <a:prstGeom prst="rect">
            <a:avLst/>
          </a:prstGeom>
          <a:noFill/>
          <a:ln w="6350" algn="in">
            <a:solidFill>
              <a:srgbClr val="333333"/>
            </a:solidFill>
            <a:miter lim="800000"/>
            <a:headEnd/>
            <a:tailEnd/>
          </a:ln>
          <a:effectLst>
            <a:outerShdw dist="107763" dir="2700000" algn="ctr" rotWithShape="0">
              <a:srgbClr val="CCCCCC">
                <a:alpha val="50000"/>
              </a:srgbClr>
            </a:outerShdw>
          </a:effectLst>
        </p:spPr>
      </p:pic>
      <p:pic>
        <p:nvPicPr>
          <p:cNvPr id="5122" name="Picture 2" descr="J:\Marketing\Photos\CMS Photos Jeff Likes\CMS_PET_1393.jpg"/>
          <p:cNvPicPr>
            <a:picLocks noChangeAspect="1" noChangeArrowheads="1"/>
          </p:cNvPicPr>
          <p:nvPr/>
        </p:nvPicPr>
        <p:blipFill>
          <a:blip r:embed="rId6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1162" y="946138"/>
            <a:ext cx="3267288" cy="2178062"/>
          </a:xfrm>
          <a:prstGeom prst="rect">
            <a:avLst/>
          </a:prstGeom>
          <a:noFill/>
          <a:ln w="6350" algn="in">
            <a:solidFill>
              <a:srgbClr val="333333"/>
            </a:solidFill>
            <a:miter lim="800000"/>
            <a:headEnd/>
            <a:tailEnd/>
          </a:ln>
          <a:effectLst>
            <a:outerShdw dist="107763" dir="2700000" algn="ctr" rotWithShape="0">
              <a:srgbClr val="CCCC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609600" y="5638800"/>
            <a:ext cx="10363200" cy="2819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0" y="26988"/>
            <a:ext cx="91440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3600" dirty="0" smtClean="0">
                <a:solidFill>
                  <a:srgbClr val="D7A900"/>
                </a:solidFill>
                <a:latin typeface="Arial Black" pitchFamily="34" charset="0"/>
              </a:rPr>
              <a:t>OWS Maintenance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2590800" y="5867400"/>
            <a:ext cx="3771900" cy="76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4400">
                <a:solidFill>
                  <a:srgbClr val="D7A900"/>
                </a:solidFill>
                <a:latin typeface="Arial Black" pitchFamily="34" charset="0"/>
              </a:rPr>
              <a:t>Petrotech</a:t>
            </a:r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03475" y="6546850"/>
            <a:ext cx="4114800" cy="311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0" rIns="36576" bIns="0"/>
          <a:lstStyle/>
          <a:p>
            <a:pPr algn="ctr">
              <a:defRPr/>
            </a:pPr>
            <a:r>
              <a:rPr lang="en-US" sz="1600" b="1" spc="600" dirty="0">
                <a:solidFill>
                  <a:srgbClr val="CCCCCC"/>
                </a:solidFill>
                <a:latin typeface="Arial Black" pitchFamily="34" charset="0"/>
                <a:cs typeface="Arial" pitchFamily="34" charset="0"/>
              </a:rPr>
              <a:t>Southeast, Inc.</a:t>
            </a:r>
            <a:endParaRPr lang="en-US" spc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152400" y="762000"/>
            <a:ext cx="5410200" cy="494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Blip>
                <a:blip r:embed="rId3"/>
              </a:buBlip>
            </a:pPr>
            <a:r>
              <a:rPr lang="en-US" sz="2000" b="1" dirty="0" smtClean="0">
                <a:latin typeface="Calibri" pitchFamily="34" charset="0"/>
              </a:rPr>
              <a:t>What makes an oil water separator work?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Gravity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Time</a:t>
            </a:r>
            <a:endParaRPr lang="en-US" sz="1600" b="1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  <a:buBlip>
                <a:blip r:embed="rId3"/>
              </a:buBlip>
            </a:pPr>
            <a:r>
              <a:rPr lang="en-US" sz="2000" b="1" dirty="0" smtClean="0">
                <a:latin typeface="Calibri" pitchFamily="34" charset="0"/>
              </a:rPr>
              <a:t>Routine Maintenance Buys Time</a:t>
            </a:r>
          </a:p>
          <a:p>
            <a:pPr lvl="1">
              <a:spcBef>
                <a:spcPts val="9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Many facilities service devices only once or twice per year</a:t>
            </a:r>
          </a:p>
          <a:p>
            <a:pPr lvl="1">
              <a:spcBef>
                <a:spcPts val="9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Depending on process and flow rates, may generate 100-500 gallons of sludge</a:t>
            </a:r>
          </a:p>
          <a:p>
            <a:pPr lvl="1">
              <a:spcBef>
                <a:spcPts val="9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Some OWS service companies pump only the water because sludge is more expensive to dispose of</a:t>
            </a:r>
          </a:p>
          <a:p>
            <a:pPr lvl="1">
              <a:spcBef>
                <a:spcPts val="9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All this leads to reduced volume in the OWS.  </a:t>
            </a:r>
          </a:p>
          <a:p>
            <a:pPr lvl="1">
              <a:spcBef>
                <a:spcPts val="9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Lower volume = Less time in the OWS</a:t>
            </a:r>
          </a:p>
          <a:p>
            <a:pPr lvl="1">
              <a:spcBef>
                <a:spcPts val="9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Routine Maintenance keeps the “working volume” at its highest possible level and gives the device time to work.</a:t>
            </a:r>
          </a:p>
          <a:p>
            <a:pPr lvl="1">
              <a:spcBef>
                <a:spcPts val="9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Minimizes load on Wastewater Treatment Plants</a:t>
            </a:r>
          </a:p>
        </p:txBody>
      </p:sp>
      <p:grpSp>
        <p:nvGrpSpPr>
          <p:cNvPr id="5128" name="Group 2"/>
          <p:cNvGrpSpPr>
            <a:grpSpLocks/>
          </p:cNvGrpSpPr>
          <p:nvPr/>
        </p:nvGrpSpPr>
        <p:grpSpPr bwMode="auto">
          <a:xfrm>
            <a:off x="304800" y="92075"/>
            <a:ext cx="539750" cy="533400"/>
            <a:chOff x="108361162" y="106265663"/>
            <a:chExt cx="2576512" cy="2542982"/>
          </a:xfrm>
        </p:grpSpPr>
        <p:sp>
          <p:nvSpPr>
            <p:cNvPr id="5132" name="Oval 3"/>
            <p:cNvSpPr>
              <a:spLocks noChangeArrowheads="1"/>
            </p:cNvSpPr>
            <p:nvPr/>
          </p:nvSpPr>
          <p:spPr bwMode="auto">
            <a:xfrm>
              <a:off x="108361162" y="106265663"/>
              <a:ext cx="2576512" cy="2542982"/>
            </a:xfrm>
            <a:prstGeom prst="ellipse">
              <a:avLst/>
            </a:prstGeom>
            <a:solidFill>
              <a:srgbClr val="FFFFFF"/>
            </a:solidFill>
            <a:ln w="107950" algn="in">
              <a:solidFill>
                <a:srgbClr val="FFFFFF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5133" name="Picture 4" descr="PetrotechLogoLarg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8361162" y="106291854"/>
              <a:ext cx="2571750" cy="251679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pic>
        <p:nvPicPr>
          <p:cNvPr id="13" name="Picture 2" descr="J:\Marketing\Photos\CMS Photos 2008\CMS_PET_1301.jpg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5715000" y="2590800"/>
            <a:ext cx="3314700" cy="2209800"/>
          </a:xfrm>
          <a:prstGeom prst="rect">
            <a:avLst/>
          </a:prstGeom>
          <a:noFill/>
          <a:ln w="6350" algn="in">
            <a:solidFill>
              <a:srgbClr val="333333"/>
            </a:solidFill>
            <a:miter lim="800000"/>
            <a:headEnd/>
            <a:tailEnd/>
          </a:ln>
          <a:effectLst>
            <a:outerShdw dist="107763" dir="2700000" algn="ctr" rotWithShape="0">
              <a:srgbClr val="CCCCCC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609600" y="5638800"/>
            <a:ext cx="10363200" cy="2819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0" y="26988"/>
            <a:ext cx="91440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3600" dirty="0" smtClean="0">
                <a:solidFill>
                  <a:srgbClr val="D7A900"/>
                </a:solidFill>
                <a:latin typeface="Arial Black" pitchFamily="34" charset="0"/>
              </a:rPr>
              <a:t>OWS Enforcement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2590800" y="5867400"/>
            <a:ext cx="3771900" cy="76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4400">
                <a:solidFill>
                  <a:srgbClr val="D7A900"/>
                </a:solidFill>
                <a:latin typeface="Arial Black" pitchFamily="34" charset="0"/>
              </a:rPr>
              <a:t>Petrotech</a:t>
            </a:r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03475" y="6546850"/>
            <a:ext cx="4114800" cy="311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0" rIns="36576" bIns="0"/>
          <a:lstStyle/>
          <a:p>
            <a:pPr algn="ctr">
              <a:defRPr/>
            </a:pPr>
            <a:r>
              <a:rPr lang="en-US" sz="1600" b="1" spc="600" dirty="0">
                <a:solidFill>
                  <a:srgbClr val="CCCCCC"/>
                </a:solidFill>
                <a:latin typeface="Arial Black" pitchFamily="34" charset="0"/>
                <a:cs typeface="Arial" pitchFamily="34" charset="0"/>
              </a:rPr>
              <a:t>Southeast, Inc.</a:t>
            </a:r>
            <a:endParaRPr lang="en-US" spc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457200" y="762000"/>
            <a:ext cx="5334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buFontTx/>
              <a:buBlip>
                <a:blip r:embed="rId3"/>
              </a:buBlip>
            </a:pPr>
            <a:r>
              <a:rPr lang="en-US" sz="2000" b="1" dirty="0" smtClean="0">
                <a:latin typeface="Calibri" pitchFamily="34" charset="0"/>
              </a:rPr>
              <a:t>Enforcement is critical</a:t>
            </a:r>
          </a:p>
          <a:p>
            <a:pPr>
              <a:spcBef>
                <a:spcPts val="1200"/>
              </a:spcBef>
              <a:buFontTx/>
              <a:buBlip>
                <a:blip r:embed="rId3"/>
              </a:buBlip>
            </a:pPr>
            <a:r>
              <a:rPr lang="en-US" sz="2000" b="1" dirty="0" smtClean="0">
                <a:latin typeface="Calibri" pitchFamily="34" charset="0"/>
              </a:rPr>
              <a:t>What to Look for…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Oil / Grease Hauler Manifests Showing Quarterly Service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Transporter Manifests Showing volume of Liquids and Solids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If high water / solids ratio, system is likely working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Is the hauler a used oil transporter?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Does the generator or hauler have an analytical on file?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If so, is it current?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Is the generator waste profile up to date?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Is the hauler testing for halogens prior to pump-out?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92075"/>
            <a:ext cx="539750" cy="533400"/>
            <a:chOff x="108361162" y="106265663"/>
            <a:chExt cx="2576512" cy="2542982"/>
          </a:xfrm>
        </p:grpSpPr>
        <p:sp>
          <p:nvSpPr>
            <p:cNvPr id="5132" name="Oval 3"/>
            <p:cNvSpPr>
              <a:spLocks noChangeArrowheads="1"/>
            </p:cNvSpPr>
            <p:nvPr/>
          </p:nvSpPr>
          <p:spPr bwMode="auto">
            <a:xfrm>
              <a:off x="108361162" y="106265663"/>
              <a:ext cx="2576512" cy="2542982"/>
            </a:xfrm>
            <a:prstGeom prst="ellipse">
              <a:avLst/>
            </a:prstGeom>
            <a:solidFill>
              <a:srgbClr val="FFFFFF"/>
            </a:solidFill>
            <a:ln w="107950" algn="in">
              <a:solidFill>
                <a:srgbClr val="FFFFFF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5133" name="Picture 4" descr="PetrotechLogoLarg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8361162" y="106291854"/>
              <a:ext cx="2571750" cy="251679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pic>
        <p:nvPicPr>
          <p:cNvPr id="3074" name="Picture 2" descr="J:\Marketing\Photos\CMS Photos 2008\CMS_PET_12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8556" y="1143000"/>
            <a:ext cx="2812882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5866" y="1295400"/>
            <a:ext cx="6046334" cy="464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0" y="26988"/>
            <a:ext cx="91440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3600" dirty="0" smtClean="0">
                <a:solidFill>
                  <a:srgbClr val="D7A900"/>
                </a:solidFill>
                <a:latin typeface="Arial Black" pitchFamily="34" charset="0"/>
              </a:rPr>
              <a:t>OWS Enforcement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152400" y="990600"/>
            <a:ext cx="4648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en-US" sz="2000" b="1" dirty="0" smtClean="0">
                <a:latin typeface="Calibri" pitchFamily="34" charset="0"/>
              </a:rPr>
              <a:t>Orlando / Orange County Requirements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latin typeface="Calibri" pitchFamily="34" charset="0"/>
              </a:rPr>
              <a:t>Requires Quarterly Clean-Out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latin typeface="Calibri" pitchFamily="34" charset="0"/>
              </a:rPr>
              <a:t>Hauler Manifest to Include:</a:t>
            </a:r>
          </a:p>
          <a:p>
            <a:pPr lvl="2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latin typeface="Calibri" pitchFamily="34" charset="0"/>
              </a:rPr>
              <a:t>Hauler Information</a:t>
            </a:r>
          </a:p>
          <a:p>
            <a:pPr lvl="2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latin typeface="Calibri" pitchFamily="34" charset="0"/>
              </a:rPr>
              <a:t>Condition of Separator</a:t>
            </a:r>
          </a:p>
          <a:p>
            <a:pPr lvl="2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latin typeface="Calibri" pitchFamily="34" charset="0"/>
              </a:rPr>
              <a:t>Gallons Pumped</a:t>
            </a:r>
          </a:p>
          <a:p>
            <a:pPr lvl="3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latin typeface="Calibri" pitchFamily="34" charset="0"/>
              </a:rPr>
              <a:t>Grease Cap &amp; Bottom Solids</a:t>
            </a:r>
          </a:p>
          <a:p>
            <a:pPr lvl="2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600" b="1" dirty="0">
                <a:latin typeface="Calibri" pitchFamily="34" charset="0"/>
              </a:rPr>
              <a:t>Disposal Facilities Signatures</a:t>
            </a:r>
          </a:p>
          <a:p>
            <a:pPr lvl="2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600" b="1" dirty="0">
                <a:latin typeface="Calibri" pitchFamily="34" charset="0"/>
              </a:rPr>
              <a:t>Track every gallon (liquids &amp; solids)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Original sent </a:t>
            </a:r>
            <a:r>
              <a:rPr lang="en-US" sz="1600" dirty="0">
                <a:latin typeface="Calibri" pitchFamily="34" charset="0"/>
              </a:rPr>
              <a:t>to Generator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latin typeface="Calibri" pitchFamily="34" charset="0"/>
              </a:rPr>
              <a:t>One copy sent to Regulator </a:t>
            </a:r>
          </a:p>
          <a:p>
            <a:pPr>
              <a:buFontTx/>
              <a:buBlip>
                <a:blip r:embed="rId4"/>
              </a:buBlip>
            </a:pPr>
            <a:r>
              <a:rPr lang="en-US" sz="2000" b="1" dirty="0" smtClean="0">
                <a:latin typeface="Calibri" pitchFamily="34" charset="0"/>
              </a:rPr>
              <a:t>The End Result…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SIGNIFICANTLY lower volumes of solids per pump-out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Functional Systems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Less load on Wastewater Treatment Plant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endParaRPr lang="en-US" sz="2000" b="1" dirty="0" smtClean="0">
              <a:latin typeface="Calibri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92075"/>
            <a:ext cx="539750" cy="533400"/>
            <a:chOff x="108361162" y="106265663"/>
            <a:chExt cx="2576512" cy="2542982"/>
          </a:xfrm>
        </p:grpSpPr>
        <p:sp>
          <p:nvSpPr>
            <p:cNvPr id="5132" name="Oval 3"/>
            <p:cNvSpPr>
              <a:spLocks noChangeArrowheads="1"/>
            </p:cNvSpPr>
            <p:nvPr/>
          </p:nvSpPr>
          <p:spPr bwMode="auto">
            <a:xfrm>
              <a:off x="108361162" y="106265663"/>
              <a:ext cx="2576512" cy="2542982"/>
            </a:xfrm>
            <a:prstGeom prst="ellipse">
              <a:avLst/>
            </a:prstGeom>
            <a:solidFill>
              <a:srgbClr val="FFFFFF"/>
            </a:solidFill>
            <a:ln w="107950" algn="in">
              <a:solidFill>
                <a:srgbClr val="FFFFFF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5133" name="Picture 4" descr="PetrotechLogoLarge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8361162" y="106291854"/>
              <a:ext cx="2571750" cy="251679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0" y="26988"/>
            <a:ext cx="91440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3600" dirty="0" smtClean="0">
                <a:solidFill>
                  <a:srgbClr val="D7A900"/>
                </a:solidFill>
                <a:latin typeface="Arial Black" pitchFamily="34" charset="0"/>
              </a:rPr>
              <a:t>Waste Tracking</a:t>
            </a:r>
          </a:p>
          <a:p>
            <a:pPr algn="ctr"/>
            <a:endParaRPr lang="en-US" sz="1400" dirty="0">
              <a:latin typeface="Arial Black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92075"/>
            <a:ext cx="539750" cy="533400"/>
            <a:chOff x="108361162" y="106265663"/>
            <a:chExt cx="2576512" cy="2542982"/>
          </a:xfrm>
        </p:grpSpPr>
        <p:sp>
          <p:nvSpPr>
            <p:cNvPr id="5132" name="Oval 3"/>
            <p:cNvSpPr>
              <a:spLocks noChangeArrowheads="1"/>
            </p:cNvSpPr>
            <p:nvPr/>
          </p:nvSpPr>
          <p:spPr bwMode="auto">
            <a:xfrm>
              <a:off x="108361162" y="106265663"/>
              <a:ext cx="2576512" cy="2542982"/>
            </a:xfrm>
            <a:prstGeom prst="ellipse">
              <a:avLst/>
            </a:prstGeom>
            <a:solidFill>
              <a:srgbClr val="FFFFFF"/>
            </a:solidFill>
            <a:ln w="107950" algn="in">
              <a:solidFill>
                <a:srgbClr val="FFFFFF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5133" name="Picture 4" descr="PetrotechLogoLarg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8361162" y="106291854"/>
              <a:ext cx="2571750" cy="251679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7556417"/>
              </p:ext>
            </p:extLst>
          </p:nvPr>
        </p:nvGraphicFramePr>
        <p:xfrm>
          <a:off x="6" y="1447808"/>
          <a:ext cx="9143998" cy="5257792"/>
        </p:xfrm>
        <a:graphic>
          <a:graphicData uri="http://schemas.openxmlformats.org/drawingml/2006/table">
            <a:tbl>
              <a:tblPr/>
              <a:tblGrid>
                <a:gridCol w="554510"/>
                <a:gridCol w="521893"/>
                <a:gridCol w="521893"/>
                <a:gridCol w="521893"/>
                <a:gridCol w="521893"/>
                <a:gridCol w="521893"/>
                <a:gridCol w="521893"/>
                <a:gridCol w="521893"/>
                <a:gridCol w="521893"/>
                <a:gridCol w="521893"/>
                <a:gridCol w="521893"/>
                <a:gridCol w="521893"/>
                <a:gridCol w="521893"/>
                <a:gridCol w="521893"/>
                <a:gridCol w="521893"/>
                <a:gridCol w="1282986"/>
              </a:tblGrid>
              <a:tr h="8215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Control Number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Total Manifest Gallons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PSI Manifest Number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PSI WW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PSI WS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Total Gallons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 Sludge Manifest #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4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 Sludge Gallons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4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PSI Sludge Manifest #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4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PSI Sludge Gallons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4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 Water Manifest #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 Water Gallons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CBI Water Manifest #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CBI Water Gallons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3/2/2011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41256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104343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68229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68229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3/2/2011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41257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104344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190271-1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3/2/2011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41259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104341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190271-1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3/2/2011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41258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104342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68229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3/4/2011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41261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104388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101760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101760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3/7/2011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41262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104475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101760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101760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3/7/2011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41265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104477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101760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101760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3/7/2011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41263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104474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101760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101760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3/7/2011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41264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104476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101760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101760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3/8/2011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41267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104597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105034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190272-1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3/8/2011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41266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104598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105034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190271-1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3/8/2011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41268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104617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105034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190272-1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3/8/2011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41269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104607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105034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190271-1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3/11/2011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41270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104651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191024-1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3/14/2011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41271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104777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105034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191024-1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3/14/2011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41272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104778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101759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101759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3/14/2011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41273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104776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101759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101759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3/17/2011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41274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104821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105034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Pending Water Disposal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ight Brace 7"/>
          <p:cNvSpPr/>
          <p:nvPr/>
        </p:nvSpPr>
        <p:spPr>
          <a:xfrm rot="16200000">
            <a:off x="1714501" y="-495301"/>
            <a:ext cx="228601" cy="3657604"/>
          </a:xfrm>
          <a:prstGeom prst="rightBrace">
            <a:avLst>
              <a:gd name="adj1" fmla="val 8333"/>
              <a:gd name="adj2" fmla="val 5074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16200000">
            <a:off x="4610103" y="266700"/>
            <a:ext cx="228598" cy="2133601"/>
          </a:xfrm>
          <a:prstGeom prst="rightBrace">
            <a:avLst>
              <a:gd name="adj1" fmla="val 8333"/>
              <a:gd name="adj2" fmla="val 5074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6200000">
            <a:off x="6719248" y="304799"/>
            <a:ext cx="201304" cy="2057401"/>
          </a:xfrm>
          <a:prstGeom prst="rightBrace">
            <a:avLst>
              <a:gd name="adj1" fmla="val 8333"/>
              <a:gd name="adj2" fmla="val 5074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5306" y="879144"/>
            <a:ext cx="2872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from Hauler &amp; PSI Manifests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06508" y="879144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Sludge Disposal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36944" y="892792"/>
            <a:ext cx="1393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Water Disposal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5790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Marketing\Photos\CMS Photos Jeff Likes\CMS_PET_1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46318"/>
            <a:ext cx="3686213" cy="55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609600" y="5638800"/>
            <a:ext cx="10363200" cy="2819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0" y="26988"/>
            <a:ext cx="91440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3600" dirty="0" smtClean="0">
                <a:solidFill>
                  <a:srgbClr val="D7A900"/>
                </a:solidFill>
                <a:latin typeface="Arial Black" pitchFamily="34" charset="0"/>
              </a:rPr>
              <a:t>Thank You!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2590800" y="5867400"/>
            <a:ext cx="3771900" cy="76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4400">
                <a:solidFill>
                  <a:srgbClr val="D7A900"/>
                </a:solidFill>
                <a:latin typeface="Arial Black" pitchFamily="34" charset="0"/>
              </a:rPr>
              <a:t>Petrotech</a:t>
            </a:r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03475" y="6546850"/>
            <a:ext cx="4114800" cy="311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0" rIns="36576" bIns="0"/>
          <a:lstStyle/>
          <a:p>
            <a:pPr algn="ctr">
              <a:defRPr/>
            </a:pPr>
            <a:r>
              <a:rPr lang="en-US" sz="1600" b="1" spc="600" dirty="0">
                <a:solidFill>
                  <a:srgbClr val="CCCCCC"/>
                </a:solidFill>
                <a:latin typeface="Arial Black" pitchFamily="34" charset="0"/>
                <a:cs typeface="Arial" pitchFamily="34" charset="0"/>
              </a:rPr>
              <a:t>Southeast, Inc.</a:t>
            </a:r>
            <a:endParaRPr lang="en-US" spc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381000" y="1077992"/>
            <a:ext cx="56388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4"/>
              </a:buBlip>
            </a:pPr>
            <a:r>
              <a:rPr lang="en-US" sz="2400" b="1" dirty="0">
                <a:latin typeface="Calibri" pitchFamily="34" charset="0"/>
              </a:rPr>
              <a:t>Contact Us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Office: 407-656-8114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Toll Free: 800-293-1743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Fax: </a:t>
            </a:r>
            <a:r>
              <a:rPr lang="en-US" sz="2000" dirty="0" smtClean="0">
                <a:latin typeface="Calibri" pitchFamily="34" charset="0"/>
              </a:rPr>
              <a:t>352-343-2635</a:t>
            </a:r>
            <a:endParaRPr lang="en-US" sz="2000" dirty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</a:pPr>
            <a:r>
              <a:rPr lang="en-US" sz="2400" b="1" dirty="0">
                <a:latin typeface="Calibri" pitchFamily="34" charset="0"/>
              </a:rPr>
              <a:t>E-mail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hlinkClick r:id="rId5"/>
              </a:rPr>
              <a:t>jason.yates@petrotechse.com</a:t>
            </a:r>
            <a:endParaRPr lang="en-US" sz="2000" dirty="0">
              <a:latin typeface="Calibri" pitchFamily="34" charset="0"/>
            </a:endParaRPr>
          </a:p>
          <a:p>
            <a:pPr lvl="1"/>
            <a:endParaRPr lang="en-US" sz="1600" dirty="0">
              <a:latin typeface="Calibri" pitchFamily="34" charset="0"/>
            </a:endParaRPr>
          </a:p>
        </p:txBody>
      </p:sp>
      <p:grpSp>
        <p:nvGrpSpPr>
          <p:cNvPr id="6152" name="Group 2"/>
          <p:cNvGrpSpPr>
            <a:grpSpLocks/>
          </p:cNvGrpSpPr>
          <p:nvPr/>
        </p:nvGrpSpPr>
        <p:grpSpPr bwMode="auto">
          <a:xfrm>
            <a:off x="304800" y="92075"/>
            <a:ext cx="539750" cy="533400"/>
            <a:chOff x="108361162" y="106265663"/>
            <a:chExt cx="2576512" cy="2542982"/>
          </a:xfrm>
        </p:grpSpPr>
        <p:sp>
          <p:nvSpPr>
            <p:cNvPr id="6155" name="Oval 3"/>
            <p:cNvSpPr>
              <a:spLocks noChangeArrowheads="1"/>
            </p:cNvSpPr>
            <p:nvPr/>
          </p:nvSpPr>
          <p:spPr bwMode="auto">
            <a:xfrm>
              <a:off x="108361162" y="106265663"/>
              <a:ext cx="2576512" cy="2542982"/>
            </a:xfrm>
            <a:prstGeom prst="ellipse">
              <a:avLst/>
            </a:prstGeom>
            <a:solidFill>
              <a:srgbClr val="FFFFFF"/>
            </a:solidFill>
            <a:ln w="107950" algn="in">
              <a:solidFill>
                <a:srgbClr val="FFFFFF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6156" name="Picture 4" descr="PetrotechLogoLarg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8361162" y="106291854"/>
              <a:ext cx="2571750" cy="251679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723</Words>
  <Application>Microsoft Office PowerPoint</Application>
  <PresentationFormat>On-screen Show (4:3)</PresentationFormat>
  <Paragraphs>416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Jason.Yates</dc:creator>
  <cp:lastModifiedBy>Jason.Yates</cp:lastModifiedBy>
  <cp:revision>255</cp:revision>
  <dcterms:created xsi:type="dcterms:W3CDTF">2008-03-03T14:02:56Z</dcterms:created>
  <dcterms:modified xsi:type="dcterms:W3CDTF">2011-03-25T03:02:04Z</dcterms:modified>
</cp:coreProperties>
</file>